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D9A12-E4E4-4B10-9131-F6E5AC00AAFE}" type="datetimeFigureOut">
              <a:rPr lang="pl-PL" smtClean="0"/>
              <a:t>2015-01-19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2486E-983E-49B7-963A-135726C7D0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13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486E-983E-49B7-963A-135726C7D08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57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B319-51A3-420C-AD04-EE1E33A65F3D}" type="datetime1">
              <a:rPr lang="pl-PL" smtClean="0"/>
              <a:t>2015-01-19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96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3E3-2F37-4538-8FAD-192887A1CCF6}" type="datetime1">
              <a:rPr lang="pl-PL" smtClean="0"/>
              <a:t>2015-01-19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25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F7EF-2ED0-4D34-BBC0-74C871A0A877}" type="datetime1">
              <a:rPr lang="pl-PL" smtClean="0"/>
              <a:t>2015-01-19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32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FCEC-1A02-41EF-9F1D-7E29964E22AF}" type="datetime1">
              <a:rPr lang="pl-PL" smtClean="0"/>
              <a:t>2015-01-19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31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9FE1-554B-4A36-A9BD-E5B4A5BE7487}" type="datetime1">
              <a:rPr lang="pl-PL" smtClean="0"/>
              <a:t>2015-01-19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22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3A82-F840-460A-8F39-7854C9C1C4ED}" type="datetime1">
              <a:rPr lang="pl-PL" smtClean="0"/>
              <a:t>2015-01-19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59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301-825C-4A9A-90A9-9A8190DB39A7}" type="datetime1">
              <a:rPr lang="pl-PL" smtClean="0"/>
              <a:t>2015-01-19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26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C9AC-7F0A-4C72-AFDA-F5B241BD61EB}" type="datetime1">
              <a:rPr lang="pl-PL" smtClean="0"/>
              <a:t>2015-01-19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72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C310-A119-45AE-BB45-C4679ED7C934}" type="datetime1">
              <a:rPr lang="pl-PL" smtClean="0"/>
              <a:t>2015-01-19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29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9379-C10C-46D4-83C3-A2B64E5427A8}" type="datetime1">
              <a:rPr lang="pl-PL" smtClean="0"/>
              <a:t>2015-01-19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36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1F06-AD7E-4A3E-B47D-5C536A2F5DB3}" type="datetime1">
              <a:rPr lang="pl-PL" smtClean="0"/>
              <a:t>2015-01-19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24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0E81-080F-4057-B2F4-CC55A35A7F1B}" type="datetime1">
              <a:rPr lang="pl-PL" smtClean="0"/>
              <a:t>2015-01-19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EDF8B-8DED-4FB3-99B8-EF5AB0109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19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ohutek@gmx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100" b="1" dirty="0" smtClean="0"/>
              <a:t>Materialnoprawne przepisy ustawy o ochronie konkurencji i konsumentów: postulaty modyfikacji oraz refleksje </a:t>
            </a:r>
            <a:r>
              <a:rPr lang="pl-PL" sz="3100" b="1" i="1" dirty="0" smtClean="0"/>
              <a:t>de lege </a:t>
            </a:r>
            <a:r>
              <a:rPr lang="pl-PL" sz="3100" b="1" i="1" dirty="0" err="1" smtClean="0"/>
              <a:t>ferenda</a:t>
            </a:r>
            <a:r>
              <a:rPr lang="pl-PL" sz="3400" dirty="0" smtClean="0">
                <a:effectLst/>
              </a:rPr>
              <a:t/>
            </a:r>
            <a:br>
              <a:rPr lang="pl-PL" sz="3400" dirty="0" smtClean="0">
                <a:effectLst/>
              </a:rPr>
            </a:br>
            <a:endParaRPr lang="pl-PL" sz="3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3400" b="1" i="1" dirty="0">
                <a:solidFill>
                  <a:schemeClr val="tx1"/>
                </a:solidFill>
              </a:rPr>
              <a:t>Z</a:t>
            </a:r>
            <a:r>
              <a:rPr lang="pl-PL" sz="3400" b="1" i="1" dirty="0" smtClean="0">
                <a:solidFill>
                  <a:schemeClr val="tx1"/>
                </a:solidFill>
              </a:rPr>
              <a:t>nowelizowana ustawa o ochronie konkurencji i konsumentów  – najważniejsze zmiany i kierunki dalszej  modernizacji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- konferencja CARS, Warszawa, 19.01.2015  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99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/>
              <a:t>NPD: obiektywne uzasadnienie jako przesłanka ustawowa?</a:t>
            </a:r>
            <a:endParaRPr lang="pl-PL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600" dirty="0" smtClean="0"/>
              <a:t>Zakaz z art. 9 </a:t>
            </a:r>
            <a:r>
              <a:rPr lang="pl-PL" sz="2600" dirty="0" err="1" smtClean="0"/>
              <a:t>uokk</a:t>
            </a:r>
            <a:r>
              <a:rPr lang="pl-PL" sz="2600" dirty="0" smtClean="0"/>
              <a:t> jest formalnie bezwzględny (brak ustawowego wyłączenia); poza art. 3 </a:t>
            </a:r>
            <a:r>
              <a:rPr lang="pl-PL" sz="2600" dirty="0" err="1" smtClean="0"/>
              <a:t>uokk</a:t>
            </a:r>
            <a:endParaRPr lang="pl-PL" sz="2600" dirty="0" smtClean="0"/>
          </a:p>
          <a:p>
            <a:r>
              <a:rPr lang="pl-PL" sz="2500" dirty="0" smtClean="0"/>
              <a:t>W orzecznictwie SN powszechnie się akceptuje, iż zachowanie dominanta nie może uznane za nadużycie jeśli jest obiektywnie uzasadnione </a:t>
            </a:r>
            <a:r>
              <a:rPr lang="pl-PL" sz="2300" dirty="0" smtClean="0"/>
              <a:t>(zob. np. III </a:t>
            </a:r>
            <a:r>
              <a:rPr lang="pl-PL" sz="2300" dirty="0"/>
              <a:t>SK </a:t>
            </a:r>
            <a:r>
              <a:rPr lang="pl-PL" sz="2300" dirty="0" smtClean="0"/>
              <a:t>30/07, </a:t>
            </a:r>
            <a:r>
              <a:rPr lang="pl-PL" sz="2300" dirty="0"/>
              <a:t>III SK 9/08</a:t>
            </a:r>
            <a:r>
              <a:rPr lang="pl-PL" sz="2300" dirty="0" smtClean="0"/>
              <a:t> oraz przede wszystkim III </a:t>
            </a:r>
            <a:r>
              <a:rPr lang="pl-PL" sz="2300" dirty="0"/>
              <a:t>SK </a:t>
            </a:r>
            <a:r>
              <a:rPr lang="pl-PL" sz="2300" dirty="0" smtClean="0"/>
              <a:t>28/12: „</a:t>
            </a:r>
            <a:r>
              <a:rPr lang="pl-PL" sz="2300" i="1" dirty="0" smtClean="0"/>
              <a:t>ogólnymi </a:t>
            </a:r>
            <a:r>
              <a:rPr lang="pl-PL" sz="2300" i="1" dirty="0"/>
              <a:t>przesłankami zastosowania zakazu nadużywania pozycji dominującej w aspekcie przedmiotowym są (…) brak uzasadnienia dla zakwestionowanego zachowania</a:t>
            </a:r>
            <a:r>
              <a:rPr lang="pl-PL" sz="2300" dirty="0" smtClean="0"/>
              <a:t>”]</a:t>
            </a:r>
          </a:p>
          <a:p>
            <a:r>
              <a:rPr lang="pl-PL" sz="2700" dirty="0" smtClean="0"/>
              <a:t>Jak interpretować takie orzecznictwo? Jako argument </a:t>
            </a:r>
            <a:r>
              <a:rPr lang="pl-PL" sz="2700" i="1" dirty="0" smtClean="0"/>
              <a:t>de lege </a:t>
            </a:r>
            <a:r>
              <a:rPr lang="pl-PL" sz="2700" i="1" dirty="0" err="1" smtClean="0"/>
              <a:t>ferenda</a:t>
            </a:r>
            <a:r>
              <a:rPr lang="pl-PL" sz="2700" dirty="0" smtClean="0"/>
              <a:t>  (za nadaniem normatywnego charakteru przesłance braku uzasadnienia) czy też jako zachowanie stanu jaki jest </a:t>
            </a:r>
            <a:r>
              <a:rPr lang="pl-PL" sz="2700" i="1" dirty="0" smtClean="0"/>
              <a:t>de lege lata</a:t>
            </a:r>
          </a:p>
          <a:p>
            <a:endParaRPr lang="pl-PL" sz="2500" dirty="0"/>
          </a:p>
          <a:p>
            <a:endParaRPr lang="pl-PL" sz="25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728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/>
              <a:t>NPD: „narzucenie” czy „stosowanie” cen rażąco niskich?</a:t>
            </a:r>
            <a:endParaRPr lang="pl-PL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300" dirty="0" smtClean="0"/>
              <a:t>Artykuł 9 ust. 2 pkt 1 </a:t>
            </a:r>
            <a:r>
              <a:rPr lang="pl-PL" sz="2300" dirty="0" err="1" smtClean="0"/>
              <a:t>uokk</a:t>
            </a:r>
            <a:r>
              <a:rPr lang="pl-PL" sz="2300" dirty="0" smtClean="0"/>
              <a:t> przesłankę „narzucania” odnosi do wszystkich przypadków cen nieuczciwych, w tym do nazwanych w nim cen nadmiernie wygórowanych i cen rażąco niskich </a:t>
            </a:r>
          </a:p>
          <a:p>
            <a:r>
              <a:rPr lang="pl-PL" sz="2600" dirty="0" smtClean="0"/>
              <a:t>Problematyczność przesłanki narzucania w odniesieniu do ingerowania w drapieżnictwo cenowe (na mocy art. 9 ust. 2 pkt 1 </a:t>
            </a:r>
            <a:r>
              <a:rPr lang="pl-PL" sz="2600" dirty="0" err="1" smtClean="0"/>
              <a:t>uokk</a:t>
            </a:r>
            <a:r>
              <a:rPr lang="pl-PL" sz="2600" dirty="0" smtClean="0"/>
              <a:t>); wyrok SN </a:t>
            </a:r>
            <a:r>
              <a:rPr lang="pl-PL" sz="2800" dirty="0" smtClean="0"/>
              <a:t>z 19.08.2009 </a:t>
            </a:r>
            <a:r>
              <a:rPr lang="pl-PL" sz="2800" dirty="0"/>
              <a:t>r., III SK </a:t>
            </a:r>
            <a:r>
              <a:rPr lang="pl-PL" sz="2800" dirty="0" smtClean="0"/>
              <a:t>5/09 </a:t>
            </a:r>
            <a:r>
              <a:rPr lang="pl-PL" sz="1900" dirty="0" smtClean="0"/>
              <a:t>[„</a:t>
            </a:r>
            <a:r>
              <a:rPr lang="pl-PL" sz="2100" i="1" dirty="0" smtClean="0"/>
              <a:t>nie </a:t>
            </a:r>
            <a:r>
              <a:rPr lang="pl-PL" sz="2100" i="1" dirty="0"/>
              <a:t>można narzucić nieuczciwej ceny konkurentowi (nie będącemu jednocześnie nabywcą towarów dominanta), w ten sposób, że stosując określoną cenę zmusza się go do wprowadzenia innej ceny na własne towary, tak by móc sprostać konkurencji ze strony </a:t>
            </a:r>
            <a:r>
              <a:rPr lang="pl-PL" sz="2100" i="1" dirty="0" smtClean="0"/>
              <a:t>dominanta”</a:t>
            </a:r>
            <a:r>
              <a:rPr lang="pl-PL" sz="2100" dirty="0" smtClean="0"/>
              <a:t>]</a:t>
            </a:r>
          </a:p>
          <a:p>
            <a:r>
              <a:rPr lang="pl-PL" sz="2600" dirty="0" smtClean="0"/>
              <a:t>Postulat przeredagowania art. 9 ust. 2 pkt 1 </a:t>
            </a:r>
            <a:r>
              <a:rPr lang="pl-PL" sz="2600" dirty="0" err="1" smtClean="0"/>
              <a:t>uokk</a:t>
            </a:r>
            <a:r>
              <a:rPr lang="pl-PL" sz="2600" dirty="0" smtClean="0"/>
              <a:t> (np. przez wprowadzenie neutralnego pojęcia „stosowania” danej ceny nieuczciwej)</a:t>
            </a:r>
          </a:p>
          <a:p>
            <a:endParaRPr lang="pl-PL" sz="2300" dirty="0" smtClean="0"/>
          </a:p>
          <a:p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62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NPD: czy przesłanka „uzyskania nieuzasadnionych korzyści” jest aksjologicznie prawidłowa?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dirty="0" smtClean="0"/>
              <a:t>Zgodnie z art. 9 ust. 2 pkt 6 </a:t>
            </a:r>
            <a:r>
              <a:rPr lang="pl-PL" sz="2200" dirty="0" err="1" smtClean="0"/>
              <a:t>uokk</a:t>
            </a:r>
            <a:r>
              <a:rPr lang="pl-PL" sz="2200" dirty="0" smtClean="0"/>
              <a:t> nadużycie pozycji dominującej może polegać na </a:t>
            </a:r>
            <a:r>
              <a:rPr lang="pl-PL" sz="2100" dirty="0" smtClean="0"/>
              <a:t>(1) narzucaniu przez dominanta (2) uciążliwych warunków umownych (3) przynoszących mu nieuzasadnione korzyści</a:t>
            </a:r>
            <a:r>
              <a:rPr lang="pl-PL" sz="2200" dirty="0" smtClean="0"/>
              <a:t>. </a:t>
            </a:r>
          </a:p>
          <a:p>
            <a:r>
              <a:rPr lang="pl-PL" sz="2200" dirty="0" smtClean="0"/>
              <a:t>O ile celem (jednym z celów) zakazu nadużyć eksploatacyjnych ma być ochrona kontrahentów/klientów dominant przez wszystkim, wątpliwe staje się trzecia przesłanka z ww. przepisu; przecież wyzysk ów materializuje się już w razie spełnienia</a:t>
            </a:r>
            <a:r>
              <a:rPr lang="pl-PL" sz="2200" dirty="0"/>
              <a:t> przesłanki „narzucenia” oraz przesłanki „uciążliwości</a:t>
            </a:r>
            <a:endParaRPr lang="pl-PL" sz="2200" dirty="0" smtClean="0"/>
          </a:p>
          <a:p>
            <a:r>
              <a:rPr lang="pl-PL" sz="2200" dirty="0" smtClean="0"/>
              <a:t>W praktyce decyzyjnej Prezesa </a:t>
            </a:r>
            <a:r>
              <a:rPr lang="pl-PL" sz="2200" dirty="0" err="1" smtClean="0"/>
              <a:t>UOKiK</a:t>
            </a:r>
            <a:r>
              <a:rPr lang="pl-PL" sz="2200" dirty="0" smtClean="0"/>
              <a:t> organ ów ostatnio coraz częściej powołuje się na art. 9 ust. 2 pkt 1 </a:t>
            </a:r>
            <a:r>
              <a:rPr lang="pl-PL" sz="2200" dirty="0" err="1" smtClean="0"/>
              <a:t>uokk</a:t>
            </a:r>
            <a:r>
              <a:rPr lang="pl-PL" sz="2200" dirty="0" smtClean="0"/>
              <a:t> jako podstawę dopuszczenia się nadużycia wykluczającego (przepis ten zawiera „tylko” dwie przesłanki: „narzucania” oraz „nieuczciwości” 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50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Zbiorowe interesy konsumentów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400" dirty="0" smtClean="0"/>
              <a:t>Do rozważenia jest modyfikacja treści definicji praktyki naruszającej zbiorowe interesy konsumentów (art. 24 ust. 2 </a:t>
            </a:r>
            <a:r>
              <a:rPr lang="pl-PL" sz="3400" dirty="0" err="1" smtClean="0"/>
              <a:t>uokk</a:t>
            </a:r>
            <a:r>
              <a:rPr lang="pl-PL" sz="3400" dirty="0" smtClean="0"/>
              <a:t>) poprzez dodanie słowa „zaniechanie” lub zastąpienie słowa „działanie” zwrotem „zachowanie”.</a:t>
            </a:r>
          </a:p>
          <a:p>
            <a:endParaRPr lang="pl-PL" sz="3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45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Kontrola koncentracji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900" dirty="0" smtClean="0"/>
              <a:t>W doktrynie proponuje się następujące modyfikacje w obszarze materialnego  prawa kontroli koncentracji przedsiębiorców</a:t>
            </a:r>
            <a:r>
              <a:rPr lang="pl-PL" dirty="0" smtClean="0"/>
              <a:t>:</a:t>
            </a:r>
          </a:p>
          <a:p>
            <a:pPr>
              <a:buFontTx/>
              <a:buChar char="-"/>
            </a:pPr>
            <a:r>
              <a:rPr lang="pl-PL" dirty="0" smtClean="0"/>
              <a:t>zmiana </a:t>
            </a:r>
            <a:r>
              <a:rPr lang="pl-PL" dirty="0"/>
              <a:t>tytułu działu ustawy dotyczącego koncentracji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wprowadzenie definicji </a:t>
            </a:r>
            <a:r>
              <a:rPr lang="pl-PL" dirty="0"/>
              <a:t>legalnej koncentracji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zawężenie </a:t>
            </a:r>
            <a:r>
              <a:rPr lang="pl-PL" dirty="0"/>
              <a:t>zakresu przedmiotowego koncentracji mającej postać </a:t>
            </a:r>
            <a:r>
              <a:rPr lang="pl-PL" i="1" dirty="0"/>
              <a:t>joint </a:t>
            </a:r>
            <a:r>
              <a:rPr lang="pl-PL" i="1" dirty="0" smtClean="0"/>
              <a:t>venture</a:t>
            </a:r>
            <a:r>
              <a:rPr lang="pl-PL" dirty="0"/>
              <a:t>.</a:t>
            </a: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841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pl-PL" dirty="0"/>
          </a:p>
          <a:p>
            <a:pPr algn="ctr">
              <a:buFontTx/>
              <a:buNone/>
              <a:defRPr/>
            </a:pPr>
            <a:r>
              <a:rPr lang="pl-PL" sz="6000" b="1" dirty="0"/>
              <a:t>Dziękuje za uwagę.</a:t>
            </a:r>
          </a:p>
          <a:p>
            <a:pPr>
              <a:defRPr/>
            </a:pPr>
            <a:endParaRPr lang="pl-PL" dirty="0"/>
          </a:p>
          <a:p>
            <a:pPr algn="ctr">
              <a:buFontTx/>
              <a:buNone/>
              <a:defRPr/>
            </a:pPr>
            <a:r>
              <a:rPr lang="pl-PL" sz="3500" b="1" i="1" dirty="0"/>
              <a:t>dr hab. Konrad </a:t>
            </a:r>
            <a:r>
              <a:rPr lang="pl-PL" sz="3500" b="1" i="1" dirty="0" err="1"/>
              <a:t>Kohutek</a:t>
            </a:r>
            <a:endParaRPr lang="pl-PL" sz="3500" b="1" i="1" dirty="0"/>
          </a:p>
          <a:p>
            <a:pPr algn="ctr">
              <a:buFontTx/>
              <a:buNone/>
              <a:defRPr/>
            </a:pPr>
            <a:r>
              <a:rPr lang="pl-PL" dirty="0"/>
              <a:t>Profesor Krakowskiej Akademii </a:t>
            </a:r>
            <a:endParaRPr lang="pl-PL" dirty="0" smtClean="0"/>
          </a:p>
          <a:p>
            <a:pPr algn="ctr">
              <a:buFontTx/>
              <a:buNone/>
              <a:defRPr/>
            </a:pPr>
            <a:r>
              <a:rPr lang="pl-PL" dirty="0" smtClean="0"/>
              <a:t>im</a:t>
            </a:r>
            <a:r>
              <a:rPr lang="pl-PL" dirty="0"/>
              <a:t>. A. Frycza-Modrzewskiego</a:t>
            </a:r>
            <a:endParaRPr lang="pl-PL" dirty="0">
              <a:hlinkClick r:id=""/>
            </a:endParaRPr>
          </a:p>
          <a:p>
            <a:pPr algn="ctr">
              <a:buNone/>
              <a:defRPr/>
            </a:pPr>
            <a:r>
              <a:rPr lang="pl-PL" dirty="0">
                <a:hlinkClick r:id=""/>
              </a:rPr>
              <a:t>www.kohutek.pl</a:t>
            </a:r>
            <a:endParaRPr lang="pl-PL" dirty="0"/>
          </a:p>
          <a:p>
            <a:pPr algn="ctr">
              <a:buFontTx/>
              <a:buNone/>
              <a:defRPr/>
            </a:pPr>
            <a:r>
              <a:rPr lang="pl-PL" dirty="0">
                <a:hlinkClick r:id="rId2"/>
              </a:rPr>
              <a:t>kohutek@gmx.net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35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Wprowadzenie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900" dirty="0" smtClean="0"/>
              <a:t>Nowela z czerwca 2014 objęła w zasadzie wyłącznie przepisy proceduralne. Nieprzypadkowo </a:t>
            </a:r>
          </a:p>
          <a:p>
            <a:r>
              <a:rPr lang="pl-PL" sz="2900" dirty="0" smtClean="0"/>
              <a:t>„Unijny gorset normatywny” wyznacza ramy (konstrukcję) krajowych przepisów materialnego prawa konkurencji (art. 3 ust. 2 rozporządzenia nr 1/2003)</a:t>
            </a:r>
          </a:p>
          <a:p>
            <a:r>
              <a:rPr lang="pl-PL" sz="2900" dirty="0" smtClean="0"/>
              <a:t>Nie wyklucza to wprowadzenia zmian uzupełniających lub precyzujących przepisy ustawy; każdorazowo przedmiotem – co najmniej - dyskusji może być treść także przepisów kształtowanych pod mocnym wpływem rozwiązań unijnych (czyli reguł konkurencji z art. 6 i 9 </a:t>
            </a:r>
            <a:r>
              <a:rPr lang="pl-PL" sz="2900" dirty="0" err="1" smtClean="0"/>
              <a:t>uokk</a:t>
            </a:r>
            <a:r>
              <a:rPr lang="pl-PL" sz="2900" dirty="0" smtClean="0"/>
              <a:t>)</a:t>
            </a:r>
          </a:p>
          <a:p>
            <a:endParaRPr lang="pl-PL" sz="2900" dirty="0" smtClean="0"/>
          </a:p>
          <a:p>
            <a:endParaRPr lang="pl-PL" sz="2900" dirty="0" smtClean="0"/>
          </a:p>
          <a:p>
            <a:endParaRPr lang="pl-PL" sz="2900" dirty="0" smtClean="0"/>
          </a:p>
          <a:p>
            <a:endParaRPr lang="pl-PL" sz="2900" dirty="0"/>
          </a:p>
          <a:p>
            <a:endParaRPr lang="pl-PL" sz="2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01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Definicja przedsiębiorcy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100" dirty="0" smtClean="0"/>
              <a:t>SN, intepretując  </a:t>
            </a:r>
            <a:r>
              <a:rPr lang="pl-PL" sz="2100" dirty="0"/>
              <a:t>art. 4 pkt 1 lit. a </a:t>
            </a:r>
            <a:r>
              <a:rPr lang="pl-PL" sz="2100" dirty="0" err="1"/>
              <a:t>u.o.k.k</a:t>
            </a:r>
            <a:r>
              <a:rPr lang="pl-PL" sz="2100" dirty="0"/>
              <a:t>. </a:t>
            </a:r>
            <a:r>
              <a:rPr lang="pl-PL" sz="2100" dirty="0" smtClean="0"/>
              <a:t>uznał, że </a:t>
            </a:r>
            <a:r>
              <a:rPr lang="pl-PL" sz="2100" dirty="0"/>
              <a:t>antymonopolowa swym zakresem nie obejmuje każdej działalności Skarbu Państwa oraz jednostek budżetowych, nawet jeśli działalność ta jest </a:t>
            </a:r>
            <a:r>
              <a:rPr lang="pl-PL" sz="2100" u="sng" dirty="0"/>
              <a:t>„relewantna rynkowo</a:t>
            </a:r>
            <a:r>
              <a:rPr lang="pl-PL" sz="2100" u="sng" dirty="0" smtClean="0"/>
              <a:t>” </a:t>
            </a:r>
            <a:r>
              <a:rPr lang="pl-PL" sz="2100" dirty="0" smtClean="0"/>
              <a:t>(wyrok z  15.10.2014, </a:t>
            </a:r>
            <a:r>
              <a:rPr lang="pl-PL" sz="2100" dirty="0"/>
              <a:t>III SK </a:t>
            </a:r>
            <a:r>
              <a:rPr lang="pl-PL" sz="2100" dirty="0" smtClean="0"/>
              <a:t>61/13)</a:t>
            </a:r>
            <a:endParaRPr lang="pl-PL" sz="2100" dirty="0"/>
          </a:p>
          <a:p>
            <a:r>
              <a:rPr lang="pl-PL" sz="2200" dirty="0" smtClean="0"/>
              <a:t>Czy dokonana przez SN interpretacja art. 4 pkt 1 lit. a </a:t>
            </a:r>
            <a:r>
              <a:rPr lang="pl-PL" sz="2200" dirty="0" err="1" smtClean="0"/>
              <a:t>u.o.k.k</a:t>
            </a:r>
            <a:r>
              <a:rPr lang="pl-PL" sz="2200" dirty="0" smtClean="0"/>
              <a:t>. jest spójna jest z generalnym  celem </a:t>
            </a:r>
            <a:r>
              <a:rPr lang="pl-PL" sz="2200" dirty="0" err="1" smtClean="0"/>
              <a:t>uokk</a:t>
            </a:r>
            <a:r>
              <a:rPr lang="pl-PL" sz="2200" dirty="0" smtClean="0"/>
              <a:t> czyli zapobieganiu wszelkich zakłóceń konkurencji tj. powodowanych przez zachowania podmiotów, niezależnie od ich statusu formalno-organizacyjnego?</a:t>
            </a:r>
          </a:p>
          <a:p>
            <a:r>
              <a:rPr lang="pl-PL" sz="2200" dirty="0" smtClean="0"/>
              <a:t>Rozważenie odejścia od pojęcia „użyteczności publicznej” w art. 4 pkt 1 lit. a </a:t>
            </a:r>
            <a:r>
              <a:rPr lang="pl-PL" sz="2200" dirty="0" err="1" smtClean="0"/>
              <a:t>uokk</a:t>
            </a:r>
            <a:r>
              <a:rPr lang="pl-PL" sz="2200" dirty="0" smtClean="0"/>
              <a:t>? (zob. czeską lub estońską ustawę o ochronie konkurencji)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47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/>
              <a:t>Porozumienia antykonkurencyjne (RPM)</a:t>
            </a:r>
            <a:endParaRPr lang="pl-PL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300" dirty="0" smtClean="0"/>
              <a:t>RPM mogą – w zależności od okoliczności – wywierać różnoraki wpływ (pozytywny i negatywny) na konkurencję </a:t>
            </a:r>
          </a:p>
          <a:p>
            <a:r>
              <a:rPr lang="pl-PL" sz="2200" dirty="0" smtClean="0"/>
              <a:t>Nieprawidłowa jest reguła (interpretacyjna) uznająca każdy przypadek RPM jako porozumienie zakazane ze względu na cel w rozumieniu art. 6 ust. 1 </a:t>
            </a:r>
            <a:r>
              <a:rPr lang="pl-PL" sz="2200" dirty="0" err="1" smtClean="0"/>
              <a:t>u.o.k.k</a:t>
            </a:r>
            <a:r>
              <a:rPr lang="pl-PL" sz="2200" dirty="0" smtClean="0"/>
              <a:t>. (wyr. SN z 21.11.2011, III </a:t>
            </a:r>
            <a:r>
              <a:rPr lang="pl-PL" sz="2200" dirty="0"/>
              <a:t>SK </a:t>
            </a:r>
            <a:r>
              <a:rPr lang="pl-PL" sz="2200" dirty="0" smtClean="0"/>
              <a:t>21/11); de facto zakaz </a:t>
            </a:r>
            <a:r>
              <a:rPr lang="pl-PL" sz="2200" i="1" dirty="0" smtClean="0"/>
              <a:t>per </a:t>
            </a:r>
            <a:r>
              <a:rPr lang="pl-PL" sz="2200" i="1" dirty="0" err="1" smtClean="0"/>
              <a:t>se</a:t>
            </a:r>
            <a:r>
              <a:rPr lang="pl-PL" sz="2200" i="1" dirty="0" smtClean="0"/>
              <a:t> </a:t>
            </a:r>
            <a:r>
              <a:rPr lang="pl-PL" sz="2200" dirty="0" smtClean="0"/>
              <a:t>zdatny jest powodować fałszywe pozytywy; brak  spełnienia meta-reguły uzasadniającej taki zakaz wobec wszystkich RPM (dostrzeżono to w sprawie </a:t>
            </a:r>
            <a:r>
              <a:rPr lang="pl-PL" sz="2200" i="1" dirty="0" err="1" smtClean="0"/>
              <a:t>Leegin</a:t>
            </a:r>
            <a:r>
              <a:rPr lang="pl-PL" sz="2200" dirty="0" smtClean="0"/>
              <a:t> 2007)</a:t>
            </a:r>
          </a:p>
          <a:p>
            <a:r>
              <a:rPr lang="pl-PL" sz="2200" b="1" dirty="0" smtClean="0"/>
              <a:t>Do rozważenia </a:t>
            </a:r>
            <a:r>
              <a:rPr lang="pl-PL" sz="2200" b="1" i="1" dirty="0" smtClean="0"/>
              <a:t>de lege </a:t>
            </a:r>
            <a:r>
              <a:rPr lang="pl-PL" sz="2200" b="1" i="1" dirty="0" err="1" smtClean="0"/>
              <a:t>ferenda</a:t>
            </a:r>
            <a:r>
              <a:rPr lang="pl-PL" sz="2200" dirty="0" smtClean="0"/>
              <a:t>: </a:t>
            </a:r>
            <a:r>
              <a:rPr lang="pl-PL" sz="2200" u="sng" dirty="0" smtClean="0"/>
              <a:t>objęcie zakresem zastosowania reguły </a:t>
            </a:r>
            <a:r>
              <a:rPr lang="pl-PL" sz="2200" i="1" u="sng" dirty="0" smtClean="0"/>
              <a:t>de </a:t>
            </a:r>
            <a:r>
              <a:rPr lang="pl-PL" sz="2200" i="1" u="sng" dirty="0" err="1" smtClean="0"/>
              <a:t>minims</a:t>
            </a:r>
            <a:r>
              <a:rPr lang="pl-PL" sz="2200" i="1" u="sng" dirty="0" smtClean="0"/>
              <a:t> </a:t>
            </a:r>
            <a:r>
              <a:rPr lang="pl-PL" sz="2200" u="sng" dirty="0" smtClean="0"/>
              <a:t>RPM</a:t>
            </a:r>
            <a:r>
              <a:rPr lang="pl-PL" sz="2200" dirty="0" smtClean="0"/>
              <a:t> (</a:t>
            </a:r>
            <a:r>
              <a:rPr lang="pl-PL" sz="1700" dirty="0" smtClean="0"/>
              <a:t>patrz też pkt 4 </a:t>
            </a:r>
            <a:r>
              <a:rPr lang="pl-PL" sz="1700" i="1" dirty="0"/>
              <a:t>in fine</a:t>
            </a:r>
            <a:r>
              <a:rPr lang="pl-PL" sz="1700" dirty="0"/>
              <a:t> </a:t>
            </a:r>
            <a:r>
              <a:rPr lang="pl-PL" sz="1700" dirty="0" smtClean="0"/>
              <a:t>zawiadomienia Komisji </a:t>
            </a:r>
            <a:r>
              <a:rPr lang="pl-PL" sz="1700" i="1" dirty="0" smtClean="0"/>
              <a:t>de </a:t>
            </a:r>
            <a:r>
              <a:rPr lang="pl-PL" sz="1700" i="1" dirty="0" err="1" smtClean="0"/>
              <a:t>minimis</a:t>
            </a:r>
            <a:r>
              <a:rPr lang="pl-PL" sz="1700" i="1" dirty="0" smtClean="0"/>
              <a:t> </a:t>
            </a:r>
            <a:r>
              <a:rPr lang="pl-PL" sz="1700" dirty="0" smtClean="0"/>
              <a:t>z 2014 i próg 5% - także dla porozumień zakazanych </a:t>
            </a:r>
            <a:r>
              <a:rPr lang="pl-PL" sz="1700" i="1" dirty="0" smtClean="0"/>
              <a:t>by </a:t>
            </a:r>
            <a:r>
              <a:rPr lang="pl-PL" sz="1700" i="1" dirty="0" err="1"/>
              <a:t>o</a:t>
            </a:r>
            <a:r>
              <a:rPr lang="pl-PL" sz="1700" i="1" dirty="0" err="1" smtClean="0"/>
              <a:t>bject</a:t>
            </a:r>
            <a:r>
              <a:rPr lang="pl-PL" sz="2200" dirty="0" smtClean="0"/>
              <a:t>) i/lub </a:t>
            </a:r>
            <a:r>
              <a:rPr lang="pl-PL" sz="2200" u="sng" dirty="0" smtClean="0"/>
              <a:t>ustanowienie przesłanek kwalifikacji RPM jako zakazanych </a:t>
            </a:r>
            <a:r>
              <a:rPr lang="pl-PL" sz="2200" i="1" u="sng" dirty="0" smtClean="0"/>
              <a:t>by </a:t>
            </a:r>
            <a:r>
              <a:rPr lang="pl-PL" sz="2200" i="1" u="sng" dirty="0" err="1" smtClean="0"/>
              <a:t>object</a:t>
            </a:r>
            <a:r>
              <a:rPr lang="pl-PL" sz="2200" i="1" u="sng" dirty="0" smtClean="0"/>
              <a:t> </a:t>
            </a:r>
            <a:r>
              <a:rPr lang="pl-PL" sz="2200" dirty="0" smtClean="0"/>
              <a:t>(pomocniczo okoliczności ze sprawy </a:t>
            </a:r>
            <a:r>
              <a:rPr lang="pl-PL" sz="2200" dirty="0" err="1" smtClean="0"/>
              <a:t>Leegin</a:t>
            </a:r>
            <a:r>
              <a:rPr lang="pl-PL" sz="2200" dirty="0" smtClean="0"/>
              <a:t>: ile podmiotów stosuje RPM? Kto je zainicjował? Czy dostawca/dystrybutor ma pozycję dominującą?)  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59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/>
              <a:t>Porozumienia antykonkurencyjne: skrócenie klauzuli generalnej zakazu?  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200" dirty="0"/>
              <a:t>Do rozważania jest </a:t>
            </a:r>
            <a:r>
              <a:rPr lang="pl-PL" sz="2200" b="1" dirty="0"/>
              <a:t>usunięcie z jej </a:t>
            </a:r>
            <a:r>
              <a:rPr lang="pl-PL" sz="2200" b="1" dirty="0" smtClean="0"/>
              <a:t>treści takich </a:t>
            </a:r>
            <a:r>
              <a:rPr lang="pl-PL" sz="2200" b="1" dirty="0"/>
              <a:t>zwrotów jak „wyeliminowanie” oraz „naruszenie w inny sposób” </a:t>
            </a:r>
            <a:r>
              <a:rPr lang="pl-PL" sz="2200" dirty="0"/>
              <a:t>jako mających określać negatywny wpływ porozumienia na </a:t>
            </a:r>
            <a:r>
              <a:rPr lang="pl-PL" sz="2200" dirty="0" smtClean="0"/>
              <a:t>konkurencję.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Brak posługiwania się w pozostałych przepisach ustawy (poza art. 8 ust. 1 kpt 4 </a:t>
            </a:r>
            <a:r>
              <a:rPr lang="pl-PL" sz="2200" dirty="0" err="1" smtClean="0"/>
              <a:t>u.o.k.k</a:t>
            </a:r>
            <a:r>
              <a:rPr lang="pl-PL" sz="2200" dirty="0" smtClean="0"/>
              <a:t>. – który ma szczególny charakter jednej z przesłanek wyłączenia indywidulanego) ww. zwrotami a używaniem jedynie zwrotu „ograniczenie konkurencji” (także w doktrynie i orzecznictwie orz praktyce decyzyjnej Prezesa </a:t>
            </a:r>
            <a:r>
              <a:rPr lang="pl-PL" sz="2200" dirty="0" err="1" smtClean="0"/>
              <a:t>UOKiK</a:t>
            </a:r>
            <a:r>
              <a:rPr lang="pl-PL" sz="2200" dirty="0" smtClean="0"/>
              <a:t>)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Pojęcie ograniczenia konkurencji obejmuje swym zakresem stan wyeliminowania konkurencji; niejasna relacja w stosunku do wieloznacznego zwrotu „naruszenia w inny sposób” konkurencji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Dla naruszenia art. 6 ust. 1 </a:t>
            </a:r>
            <a:r>
              <a:rPr lang="pl-PL" sz="2200" dirty="0" err="1" smtClean="0"/>
              <a:t>u.o.k.k</a:t>
            </a:r>
            <a:r>
              <a:rPr lang="pl-PL" sz="2200" dirty="0" smtClean="0"/>
              <a:t>. bez znaczenia prawnego jest, czy dane porozumienie „tylko” ogranicza konkurencję, czy też ją „aż” eliminuje względnie w inny sposób  narusza/zakłóca</a:t>
            </a:r>
          </a:p>
          <a:p>
            <a:pPr marL="457200" indent="-457200">
              <a:buAutoNum type="arabicParenR"/>
            </a:pPr>
            <a:endParaRPr lang="pl-PL" sz="2200" dirty="0" smtClean="0"/>
          </a:p>
          <a:p>
            <a:pPr marL="457200" indent="-457200">
              <a:buAutoNum type="arabicParenR"/>
            </a:pPr>
            <a:endParaRPr lang="pl-PL" sz="2200" dirty="0" smtClean="0"/>
          </a:p>
          <a:p>
            <a:pPr marL="0" indent="0"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1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400" b="1" dirty="0" smtClean="0"/>
              <a:t>Porozumienia antykonkurencyjne: </a:t>
            </a:r>
            <a:br>
              <a:rPr lang="pl-PL" sz="3400" b="1" dirty="0" smtClean="0"/>
            </a:br>
            <a:r>
              <a:rPr lang="pl-PL" sz="3400" b="1" dirty="0" smtClean="0"/>
              <a:t>skrócenie katalogu przykładów?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Cel zamieszczenia w ustawie katalogu przykładowych zachowań: zwiększenie pewności prawnej po stronie adresatów zakazu zwłaszcza przez „odzwierciedlenie” rzeczywistości rynkowej</a:t>
            </a:r>
          </a:p>
          <a:p>
            <a:r>
              <a:rPr lang="pl-PL" sz="2300" dirty="0" smtClean="0"/>
              <a:t>Czy tzw. porozumienia dyskryminacyjne, a tym bardziej tzw. porozumienia sprzedaży wiązanej (art. 6 ust. 1 pkt 4 i 5 </a:t>
            </a:r>
            <a:r>
              <a:rPr lang="pl-PL" sz="2300" dirty="0" err="1" smtClean="0"/>
              <a:t>uokk</a:t>
            </a:r>
            <a:r>
              <a:rPr lang="pl-PL" sz="2300" dirty="0" smtClean="0"/>
              <a:t>) w praktyce stanowią przejaw „typowego” porozumienia antykonkurencyjnego? Takie zachowania - jako zakazane przez </a:t>
            </a:r>
            <a:r>
              <a:rPr lang="pl-PL" sz="2300" dirty="0" err="1" smtClean="0"/>
              <a:t>uokk</a:t>
            </a:r>
            <a:r>
              <a:rPr lang="pl-PL" sz="2300" dirty="0" smtClean="0"/>
              <a:t> – to domena dominantów </a:t>
            </a:r>
          </a:p>
          <a:p>
            <a:r>
              <a:rPr lang="pl-PL" sz="2300" dirty="0" smtClean="0"/>
              <a:t>Zdatność konstrukcji z art. 6 ust. 1 pkt 4 </a:t>
            </a:r>
            <a:r>
              <a:rPr lang="pl-PL" sz="2300" dirty="0" err="1" smtClean="0"/>
              <a:t>uokk</a:t>
            </a:r>
            <a:r>
              <a:rPr lang="pl-PL" sz="2300" dirty="0" smtClean="0"/>
              <a:t> do wprowadzania w błąd przedsiębiorców co do zakresu zakazanego zachowania (tj. że zakazem antymonopolowym objęta jest także indywidualna sprzedaż wiązana stosowana przez </a:t>
            </a:r>
            <a:r>
              <a:rPr lang="pl-PL" sz="2300" dirty="0" err="1" smtClean="0"/>
              <a:t>niedominanta</a:t>
            </a:r>
            <a:r>
              <a:rPr lang="pl-PL" sz="2300" dirty="0" smtClean="0"/>
              <a:t>)</a:t>
            </a:r>
          </a:p>
          <a:p>
            <a:endParaRPr lang="pl-PL" sz="23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77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NPD: rekonstrukcja domniemania dominacji rynkowej 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700" dirty="0" smtClean="0"/>
              <a:t>Choć nie ma zachodzić wątpliwości, iż stwierdzenie posiadania pozycji dominującej nie powinno następować wyłącznie na podstawie wielkości udziału rynkowego, to jednak nadal wydawane są decyzje, w których taka metodyka jest stosowana</a:t>
            </a:r>
          </a:p>
          <a:p>
            <a:r>
              <a:rPr lang="pl-PL" sz="2900" dirty="0" smtClean="0"/>
              <a:t>Do rozważenia: rekonstrukcja domniemania pozycji dominującej (art. 4 pkt 10 zd.2 </a:t>
            </a:r>
            <a:r>
              <a:rPr lang="pl-PL" sz="2900" dirty="0" err="1" smtClean="0"/>
              <a:t>uokk</a:t>
            </a:r>
            <a:r>
              <a:rPr lang="pl-PL" sz="2900" dirty="0" smtClean="0"/>
              <a:t>) z „pozytywnego” na „negatywne” (jak. np. Komisja w wytycznych dot. nadużyć wykluczających lub niektórych przepisach prawa krajowego) </a:t>
            </a:r>
            <a:endParaRPr lang="pl-PL" sz="2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32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900" b="1" dirty="0" smtClean="0"/>
              <a:t>NPD: </a:t>
            </a:r>
            <a:r>
              <a:rPr lang="pl-PL" sz="3900" b="1" dirty="0"/>
              <a:t>c</a:t>
            </a:r>
            <a:r>
              <a:rPr lang="pl-PL" sz="3900" b="1" dirty="0" smtClean="0"/>
              <a:t>zy </a:t>
            </a:r>
            <a:r>
              <a:rPr lang="pl-PL" sz="3900" b="1" dirty="0"/>
              <a:t>zwrot „skuteczna” konkurencja jest </a:t>
            </a:r>
            <a:r>
              <a:rPr lang="pl-PL" sz="3900" b="1" dirty="0" smtClean="0"/>
              <a:t>potrzebny?</a:t>
            </a:r>
            <a:endParaRPr lang="pl-PL" sz="39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300" dirty="0" smtClean="0"/>
              <a:t>Artykuł 4 pkt 10 zd.1 </a:t>
            </a:r>
            <a:r>
              <a:rPr lang="pl-PL" sz="2300" dirty="0" err="1" smtClean="0"/>
              <a:t>uokk</a:t>
            </a:r>
            <a:r>
              <a:rPr lang="pl-PL" sz="2300" dirty="0" smtClean="0"/>
              <a:t> to jedyny przepis z całej ustawy w którym pojawia się zwrot „skuteczna” konkurencja. Jakie jest tego uzasadnienie – zwłaszcza w kontekście (jak się wydaje) tożsamości przedmiotu ochrony przez zakaz praktyk antykonkurencyjnych (także art. 6 </a:t>
            </a:r>
            <a:r>
              <a:rPr lang="pl-PL" sz="2300" dirty="0" err="1" smtClean="0"/>
              <a:t>uokk</a:t>
            </a:r>
            <a:r>
              <a:rPr lang="pl-PL" sz="2300" dirty="0" smtClean="0"/>
              <a:t>) i kontroli koncentracji; art. 1 ust. 1 </a:t>
            </a:r>
            <a:r>
              <a:rPr lang="pl-PL" sz="2300" dirty="0" err="1" smtClean="0"/>
              <a:t>uokk</a:t>
            </a:r>
            <a:r>
              <a:rPr lang="pl-PL" sz="2300" dirty="0" smtClean="0"/>
              <a:t> jako punkt odniesienia</a:t>
            </a:r>
          </a:p>
          <a:p>
            <a:r>
              <a:rPr lang="pl-PL" sz="2300" dirty="0" smtClean="0"/>
              <a:t>„Przeklejenie” do treści samej ustawy formuły z wyroku </a:t>
            </a:r>
            <a:r>
              <a:rPr lang="pl-PL" sz="2300" i="1" dirty="0" smtClean="0"/>
              <a:t>United </a:t>
            </a:r>
            <a:r>
              <a:rPr lang="pl-PL" sz="2300" i="1" dirty="0" err="1" smtClean="0"/>
              <a:t>Brands</a:t>
            </a:r>
            <a:r>
              <a:rPr lang="pl-PL" sz="2300" i="1" dirty="0" smtClean="0"/>
              <a:t> </a:t>
            </a:r>
            <a:r>
              <a:rPr lang="pl-PL" sz="2300" dirty="0" smtClean="0"/>
              <a:t>z 1978; czy słuszne?</a:t>
            </a:r>
          </a:p>
          <a:p>
            <a:r>
              <a:rPr lang="pl-PL" sz="2100" dirty="0" smtClean="0"/>
              <a:t>Postulat rezygnacji z tego zwrotu nie oznacza podważenia zasadności, iż konkurencja podlegająca ochronie w interesie publicznym powinna być skuteczna; niekoniecznie musi to być ujęte w treści samej ustawy (względy spójności analityczno-aksjologicznej)</a:t>
            </a:r>
            <a:endParaRPr lang="pl-PL" sz="2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23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NPD: zmiana treści art. 9 ust. 2 zd.1 </a:t>
            </a:r>
            <a:r>
              <a:rPr lang="pl-PL" sz="3600" b="1" dirty="0" err="1" smtClean="0"/>
              <a:t>uokk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500" dirty="0" smtClean="0"/>
              <a:t>Zawarty w przepisie tym </a:t>
            </a:r>
            <a:r>
              <a:rPr lang="pl-PL" sz="2500" dirty="0"/>
              <a:t>kategoryczne sformułowanie </a:t>
            </a:r>
            <a:r>
              <a:rPr lang="pl-PL" sz="2500" dirty="0" smtClean="0"/>
              <a:t>„</a:t>
            </a:r>
            <a:r>
              <a:rPr lang="pl-PL" sz="2500" i="1" dirty="0" smtClean="0"/>
              <a:t>nadużywanie </a:t>
            </a:r>
            <a:r>
              <a:rPr lang="pl-PL" sz="2500" i="1" dirty="0"/>
              <a:t>pozycji dominującej </a:t>
            </a:r>
            <a:r>
              <a:rPr lang="pl-PL" sz="2500" b="1" i="1" dirty="0"/>
              <a:t>polega w szczególności </a:t>
            </a:r>
            <a:r>
              <a:rPr lang="pl-PL" sz="2500" b="1" i="1" dirty="0" smtClean="0"/>
              <a:t>na</a:t>
            </a:r>
            <a:r>
              <a:rPr lang="pl-PL" sz="2500" i="1" dirty="0" smtClean="0"/>
              <a:t> (…)</a:t>
            </a:r>
            <a:r>
              <a:rPr lang="pl-PL" sz="2500" dirty="0" smtClean="0"/>
              <a:t>”, wskazuje iż </a:t>
            </a:r>
            <a:r>
              <a:rPr lang="pl-PL" sz="2500" dirty="0"/>
              <a:t>każdy z przykładów zachowań wymienionych w art. 9 ust. 2 pkt 1-7 </a:t>
            </a:r>
            <a:r>
              <a:rPr lang="pl-PL" sz="2500" dirty="0" err="1"/>
              <a:t>u.o.k.k</a:t>
            </a:r>
            <a:r>
              <a:rPr lang="pl-PL" sz="2500" dirty="0"/>
              <a:t>. narusza </a:t>
            </a:r>
            <a:r>
              <a:rPr lang="pl-PL" sz="2500" dirty="0" err="1" smtClean="0"/>
              <a:t>uokk</a:t>
            </a:r>
            <a:r>
              <a:rPr lang="pl-PL" sz="2500" dirty="0" smtClean="0"/>
              <a:t>, jak tylko </a:t>
            </a:r>
            <a:r>
              <a:rPr lang="pl-PL" sz="2500" dirty="0"/>
              <a:t>spełnione zostały przedmiotowe przesłanki danego zachowania („typu nadużycia</a:t>
            </a:r>
            <a:r>
              <a:rPr lang="pl-PL" sz="2500" dirty="0" smtClean="0"/>
              <a:t>”)</a:t>
            </a:r>
          </a:p>
          <a:p>
            <a:r>
              <a:rPr lang="pl-PL" sz="2500" dirty="0" smtClean="0"/>
              <a:t>To wadliwa konstrukcja: nie zawsze spełnienie tych przesłanek oznacza naruszenie interesu publicznego i tym samym zakazu z art. 9 ust. 1 </a:t>
            </a:r>
            <a:r>
              <a:rPr lang="pl-PL" sz="2500" dirty="0" err="1" smtClean="0"/>
              <a:t>uokk</a:t>
            </a:r>
            <a:r>
              <a:rPr lang="pl-PL" sz="2500" dirty="0" smtClean="0"/>
              <a:t>; potwierdza to judykatura; brak nadużyć </a:t>
            </a:r>
            <a:r>
              <a:rPr lang="pl-PL" sz="2500" i="1" dirty="0" smtClean="0"/>
              <a:t>per </a:t>
            </a:r>
            <a:r>
              <a:rPr lang="pl-PL" sz="2500" i="1" dirty="0" err="1" smtClean="0"/>
              <a:t>se</a:t>
            </a:r>
            <a:r>
              <a:rPr lang="pl-PL" sz="2500" i="1" dirty="0" smtClean="0"/>
              <a:t> – </a:t>
            </a:r>
            <a:r>
              <a:rPr lang="pl-PL" sz="2500" dirty="0" smtClean="0"/>
              <a:t>doktryna UE i PL</a:t>
            </a:r>
          </a:p>
          <a:p>
            <a:r>
              <a:rPr lang="pl-PL" sz="2500" dirty="0" smtClean="0"/>
              <a:t>Art. 102 zd.1 TFUE posługuje się neutralnym pojęciem, iż dane nadużycie „</a:t>
            </a:r>
            <a:r>
              <a:rPr lang="pl-PL" sz="2800" b="1" i="1" dirty="0" smtClean="0"/>
              <a:t>może </a:t>
            </a:r>
            <a:r>
              <a:rPr lang="pl-PL" sz="2800" b="1" i="1" dirty="0"/>
              <a:t>polegać </a:t>
            </a:r>
            <a:r>
              <a:rPr lang="pl-PL" sz="2800" i="1" dirty="0"/>
              <a:t>w szczególności </a:t>
            </a:r>
            <a:r>
              <a:rPr lang="pl-PL" sz="2800" i="1" dirty="0" smtClean="0"/>
              <a:t>na</a:t>
            </a:r>
            <a:r>
              <a:rPr lang="pl-PL" sz="2800" dirty="0" smtClean="0"/>
              <a:t>…”</a:t>
            </a:r>
            <a:endParaRPr lang="pl-PL" sz="2500" dirty="0" smtClean="0"/>
          </a:p>
          <a:p>
            <a:endParaRPr lang="pl-PL" sz="2300" dirty="0" smtClean="0"/>
          </a:p>
          <a:p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F8B-8DED-4FB3-99B8-EF5AB010966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5381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1492</Words>
  <Application>Microsoft Office PowerPoint</Application>
  <PresentationFormat>Pokaz na ekranie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Materialnoprawne przepisy ustawy o ochronie konkurencji i konsumentów: postulaty modyfikacji oraz refleksje de lege ferenda </vt:lpstr>
      <vt:lpstr>Wprowadzenie </vt:lpstr>
      <vt:lpstr>Definicja przedsiębiorcy</vt:lpstr>
      <vt:lpstr>Porozumienia antykonkurencyjne (RPM)</vt:lpstr>
      <vt:lpstr>Porozumienia antykonkurencyjne: skrócenie klauzuli generalnej zakazu?  </vt:lpstr>
      <vt:lpstr>Porozumienia antykonkurencyjne:  skrócenie katalogu przykładów?</vt:lpstr>
      <vt:lpstr>NPD: rekonstrukcja domniemania dominacji rynkowej ?</vt:lpstr>
      <vt:lpstr>NPD: czy zwrot „skuteczna” konkurencja jest potrzebny?</vt:lpstr>
      <vt:lpstr>NPD: zmiana treści art. 9 ust. 2 zd.1 uokk</vt:lpstr>
      <vt:lpstr>NPD: obiektywne uzasadnienie jako przesłanka ustawowa?</vt:lpstr>
      <vt:lpstr>NPD: „narzucenie” czy „stosowanie” cen rażąco niskich?</vt:lpstr>
      <vt:lpstr>NPD: czy przesłanka „uzyskania nieuzasadnionych korzyści” jest aksjologicznie prawidłowa? </vt:lpstr>
      <vt:lpstr>Zbiorowe interesy konsumentów</vt:lpstr>
      <vt:lpstr>Kontrola koncentracji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Materialnoprawne przepisy ustawy o ochronie konkurencji i konsumentów: postulaty modyfikacji oraz refleksje de lege ferenda</dc:title>
  <dc:creator>Konrad</dc:creator>
  <cp:lastModifiedBy>test</cp:lastModifiedBy>
  <cp:revision>35</cp:revision>
  <dcterms:created xsi:type="dcterms:W3CDTF">2015-01-11T11:34:32Z</dcterms:created>
  <dcterms:modified xsi:type="dcterms:W3CDTF">2015-01-19T07:10:16Z</dcterms:modified>
</cp:coreProperties>
</file>