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58" r:id="rId6"/>
    <p:sldId id="261" r:id="rId7"/>
    <p:sldId id="262" r:id="rId8"/>
    <p:sldId id="263"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FD17FA3B-C404-4317-B0BC-953931111309}" type="datetimeFigureOut">
              <a:rPr lang="pl-PL" smtClean="0"/>
              <a:t>2014-03-17</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0931897F-8F23-433E-A660-EFF8D3EDA506}" type="slidenum">
              <a:rPr lang="pl-PL" smtClean="0"/>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2014-03-17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2014-03-17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2014-03-17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2014-03-17</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0931897F-8F23-433E-A660-EFF8D3EDA506}"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FD17FA3B-C404-4317-B0BC-953931111309}" type="datetimeFigureOut">
              <a:rPr lang="pl-PL" smtClean="0"/>
              <a:t>2014-03-17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FD17FA3B-C404-4317-B0BC-953931111309}" type="datetimeFigureOut">
              <a:rPr lang="pl-PL" smtClean="0"/>
              <a:t>2014-03-17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FD17FA3B-C404-4317-B0BC-953931111309}" type="datetimeFigureOut">
              <a:rPr lang="pl-PL" smtClean="0"/>
              <a:t>2014-03-17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2014-03-17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2014-03-17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2014-03-17</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0931897F-8F23-433E-A660-EFF8D3EDA506}" type="slidenum">
              <a:rPr lang="pl-PL" smtClean="0"/>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17FA3B-C404-4317-B0BC-953931111309}" type="datetimeFigureOut">
              <a:rPr lang="pl-PL" smtClean="0"/>
              <a:t>2014-03-17</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Piotr Semeniuk</a:t>
            </a:r>
            <a:endParaRPr lang="pl-PL" dirty="0"/>
          </a:p>
        </p:txBody>
      </p:sp>
      <p:sp>
        <p:nvSpPr>
          <p:cNvPr id="2" name="Tytuł 1"/>
          <p:cNvSpPr>
            <a:spLocks noGrp="1"/>
          </p:cNvSpPr>
          <p:nvPr>
            <p:ph type="ctrTitle"/>
          </p:nvPr>
        </p:nvSpPr>
        <p:spPr/>
        <p:txBody>
          <a:bodyPr>
            <a:normAutofit fontScale="90000"/>
          </a:bodyPr>
          <a:lstStyle/>
          <a:p>
            <a:r>
              <a:rPr lang="pl-PL" dirty="0" smtClean="0"/>
              <a:t>Jeden organizm gospodarczy w polskim i europejskim prawie konkurencji</a:t>
            </a:r>
            <a:endParaRPr lang="pl-PL" dirty="0"/>
          </a:p>
        </p:txBody>
      </p:sp>
    </p:spTree>
    <p:extLst>
      <p:ext uri="{BB962C8B-B14F-4D97-AF65-F5344CB8AC3E}">
        <p14:creationId xmlns:p14="http://schemas.microsoft.com/office/powerpoint/2010/main" val="1990707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Mnogość zastosowań</a:t>
            </a:r>
            <a:endParaRPr lang="pl-PL" dirty="0"/>
          </a:p>
        </p:txBody>
      </p:sp>
      <p:sp>
        <p:nvSpPr>
          <p:cNvPr id="3" name="Symbol zastępczy zawartości 2"/>
          <p:cNvSpPr>
            <a:spLocks noGrp="1"/>
          </p:cNvSpPr>
          <p:nvPr>
            <p:ph sz="quarter" idx="1"/>
          </p:nvPr>
        </p:nvSpPr>
        <p:spPr/>
        <p:txBody>
          <a:bodyPr>
            <a:normAutofit fontScale="92500"/>
          </a:bodyPr>
          <a:lstStyle/>
          <a:p>
            <a:r>
              <a:rPr lang="pl-PL" b="1" dirty="0" smtClean="0"/>
              <a:t>przepisy dotyczące kontroli koncentracji</a:t>
            </a:r>
            <a:r>
              <a:rPr lang="pl-PL" dirty="0" smtClean="0"/>
              <a:t> („trwała zmiana kontroli”; „grupa kapitałowa”, „wspólny </a:t>
            </a:r>
            <a:r>
              <a:rPr lang="pl-PL" dirty="0" smtClean="0"/>
              <a:t>przedsiębiorca”);</a:t>
            </a:r>
            <a:endParaRPr lang="pl-PL" dirty="0" smtClean="0"/>
          </a:p>
          <a:p>
            <a:endParaRPr lang="pl-PL" dirty="0"/>
          </a:p>
          <a:p>
            <a:r>
              <a:rPr lang="pl-PL" b="1" dirty="0" smtClean="0"/>
              <a:t>„aspekt materialny” </a:t>
            </a:r>
            <a:r>
              <a:rPr lang="pl-PL" dirty="0" smtClean="0"/>
              <a:t>(przede wszystkim wyłączenie porozumień „wewnątrz” jednego organizmu gospodarczego spod art. 6 </a:t>
            </a:r>
            <a:r>
              <a:rPr lang="pl-PL" dirty="0" err="1" smtClean="0"/>
              <a:t>uokk</a:t>
            </a:r>
            <a:r>
              <a:rPr lang="pl-PL" dirty="0" smtClean="0"/>
              <a:t> i art. 101 TFUE);</a:t>
            </a:r>
          </a:p>
          <a:p>
            <a:endParaRPr lang="pl-PL" dirty="0"/>
          </a:p>
          <a:p>
            <a:r>
              <a:rPr lang="pl-PL" b="1" dirty="0" smtClean="0"/>
              <a:t>„aspekt formalny”</a:t>
            </a:r>
            <a:r>
              <a:rPr lang="pl-PL" dirty="0" smtClean="0"/>
              <a:t> („przypisanie” odpowiedzialności za naruszenie prawa konkurencji: nałożenie kary).</a:t>
            </a:r>
            <a:endParaRPr lang="pl-PL" dirty="0"/>
          </a:p>
        </p:txBody>
      </p:sp>
    </p:spTree>
    <p:extLst>
      <p:ext uri="{BB962C8B-B14F-4D97-AF65-F5344CB8AC3E}">
        <p14:creationId xmlns:p14="http://schemas.microsoft.com/office/powerpoint/2010/main" val="3242400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l-PL" dirty="0" smtClean="0"/>
              <a:t>Teoria firmy, a jeden organizm gospodarczy</a:t>
            </a:r>
            <a:endParaRPr lang="pl-PL" dirty="0"/>
          </a:p>
        </p:txBody>
      </p:sp>
      <p:sp>
        <p:nvSpPr>
          <p:cNvPr id="3" name="Content Placeholder 2"/>
          <p:cNvSpPr>
            <a:spLocks noGrp="1"/>
          </p:cNvSpPr>
          <p:nvPr>
            <p:ph sz="quarter" idx="1"/>
          </p:nvPr>
        </p:nvSpPr>
        <p:spPr/>
        <p:txBody>
          <a:bodyPr/>
          <a:lstStyle/>
          <a:p>
            <a:r>
              <a:rPr lang="pl-PL" i="1" dirty="0" smtClean="0"/>
              <a:t>„Kluczem </a:t>
            </a:r>
            <a:r>
              <a:rPr lang="pl-PL" i="1" dirty="0"/>
              <a:t>dla wyjaśnienia istnienia mechanizmu koordynacji hierarchicznej jest według Coase’a fakt, że mechanizm cenowy może wiązać się ze znaczącymi kosztami transakcyjnymi (np. kosztami zdobycia informacji, kosztami negocjacyjnymi). Koszty transakcyjne mechanizmu cenowego nie będą wysokie w wypadku krótkotrwałych transakcji, kiedy jednak takie transakcje trzeba będzie powtarzać w sposób długotrwały, koszty transakcyjne mogą wzrosnąć </a:t>
            </a:r>
            <a:r>
              <a:rPr lang="pl-PL" i="1" dirty="0" smtClean="0"/>
              <a:t>znacząco”.</a:t>
            </a:r>
            <a:r>
              <a:rPr lang="pl-PL" dirty="0" smtClean="0"/>
              <a:t> </a:t>
            </a:r>
            <a:endParaRPr lang="pl-PL" dirty="0"/>
          </a:p>
        </p:txBody>
      </p:sp>
    </p:spTree>
    <p:extLst>
      <p:ext uri="{BB962C8B-B14F-4D97-AF65-F5344CB8AC3E}">
        <p14:creationId xmlns:p14="http://schemas.microsoft.com/office/powerpoint/2010/main" val="3008856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42194"/>
          </a:xfrm>
        </p:spPr>
        <p:txBody>
          <a:bodyPr>
            <a:normAutofit fontScale="90000"/>
          </a:bodyPr>
          <a:lstStyle/>
          <a:p>
            <a:pPr algn="ctr"/>
            <a:r>
              <a:rPr lang="pl-PL" dirty="0" smtClean="0"/>
              <a:t>Uzasadnienie ekonomiczne dla „materialnego” aspektu </a:t>
            </a:r>
            <a:r>
              <a:rPr lang="pl-PL" i="1" dirty="0" smtClean="0"/>
              <a:t>single economic unit</a:t>
            </a:r>
            <a:endParaRPr lang="pl-PL" i="1" dirty="0"/>
          </a:p>
        </p:txBody>
      </p:sp>
      <p:sp>
        <p:nvSpPr>
          <p:cNvPr id="3" name="Content Placeholder 2"/>
          <p:cNvSpPr>
            <a:spLocks noGrp="1"/>
          </p:cNvSpPr>
          <p:nvPr>
            <p:ph sz="quarter" idx="1"/>
          </p:nvPr>
        </p:nvSpPr>
        <p:spPr>
          <a:xfrm>
            <a:off x="914400" y="1447800"/>
            <a:ext cx="7772400" cy="5077544"/>
          </a:xfrm>
        </p:spPr>
        <p:txBody>
          <a:bodyPr>
            <a:normAutofit fontScale="70000" lnSpcReduction="20000"/>
          </a:bodyPr>
          <a:lstStyle/>
          <a:p>
            <a:endParaRPr lang="pl-PL" dirty="0" smtClean="0"/>
          </a:p>
          <a:p>
            <a:endParaRPr lang="pl-PL" dirty="0" smtClean="0"/>
          </a:p>
          <a:p>
            <a:r>
              <a:rPr lang="pl-PL" i="1" dirty="0" smtClean="0"/>
              <a:t>„W </a:t>
            </a:r>
            <a:r>
              <a:rPr lang="pl-PL" i="1" dirty="0"/>
              <a:t>spójnym systemie prawa konkurencji, w którym pewne typy praktyk byłyby poddane takiej samej ocenie merytorycznej bez względu na to, czy siła rynkowa przedsiębiorców wynikałaby z wysokich udziałów rynkowych powstałych wskutek porozumienia zawartego pomiędzy samodzielnymi przedsiębiorcami, czy też z monopolu jednego „samodzielnego” przedsiębiorcy, zwolnienie porozumienia z odpowiedzialności na mocy doktryny single economic unit powodowałoby automatyczną odpowiedzialność takiego „jednego organizmu gospodarczego” za praktykę unilateralną (czyli, zgodnie z polską terminologią, za nadużycie pozycji dominującej). Taki system jednak nie istnieje w żadnej z liczących się antymonopolowych jurysdykcji, w tym w </a:t>
            </a:r>
            <a:r>
              <a:rPr lang="pl-PL" i="1" dirty="0" smtClean="0"/>
              <a:t>Polsce”.</a:t>
            </a:r>
          </a:p>
          <a:p>
            <a:endParaRPr lang="pl-PL" i="1" dirty="0"/>
          </a:p>
          <a:p>
            <a:pPr algn="ctr"/>
            <a:r>
              <a:rPr lang="pl-PL" b="1" dirty="0" smtClean="0"/>
              <a:t>Dlaczego „więcej” wolno jednemu niż kilku samodzielnym przedsiębiorcom? </a:t>
            </a:r>
          </a:p>
          <a:p>
            <a:endParaRPr lang="pl-PL" dirty="0"/>
          </a:p>
          <a:p>
            <a:pPr algn="ctr"/>
            <a:r>
              <a:rPr lang="pl-PL" u="sng" dirty="0" smtClean="0"/>
              <a:t>„schumpeteriańska” logika vs. domniemanie siły rynkowej uczestników porozumienia</a:t>
            </a:r>
            <a:endParaRPr lang="pl-PL" u="sng" dirty="0"/>
          </a:p>
        </p:txBody>
      </p:sp>
    </p:spTree>
    <p:extLst>
      <p:ext uri="{BB962C8B-B14F-4D97-AF65-F5344CB8AC3E}">
        <p14:creationId xmlns:p14="http://schemas.microsoft.com/office/powerpoint/2010/main" val="2955586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l-PL" dirty="0" smtClean="0"/>
              <a:t>Czym jest literalna wykładnia w prawie polskim?</a:t>
            </a:r>
            <a:endParaRPr lang="pl-PL" dirty="0"/>
          </a:p>
        </p:txBody>
      </p:sp>
      <p:sp>
        <p:nvSpPr>
          <p:cNvPr id="3" name="Content Placeholder 2"/>
          <p:cNvSpPr>
            <a:spLocks noGrp="1"/>
          </p:cNvSpPr>
          <p:nvPr>
            <p:ph sz="quarter" idx="1"/>
          </p:nvPr>
        </p:nvSpPr>
        <p:spPr/>
        <p:txBody>
          <a:bodyPr>
            <a:normAutofit fontScale="92500" lnSpcReduction="10000"/>
          </a:bodyPr>
          <a:lstStyle/>
          <a:p>
            <a:r>
              <a:rPr lang="pl-PL" dirty="0"/>
              <a:t>„koncepcji jednego organizmu gospodarczego”, która „rozwinęła się w prawie europejskim” nie przewiduje polska ustawa o ochronie konkurencji i </a:t>
            </a:r>
            <a:r>
              <a:rPr lang="pl-PL" dirty="0" smtClean="0"/>
              <a:t>konsumentów – G. Materna;</a:t>
            </a:r>
          </a:p>
          <a:p>
            <a:endParaRPr lang="pl-PL" dirty="0"/>
          </a:p>
          <a:p>
            <a:r>
              <a:rPr lang="pl-PL" dirty="0"/>
              <a:t>d</a:t>
            </a:r>
            <a:r>
              <a:rPr lang="pl-PL" dirty="0" smtClean="0"/>
              <a:t>efinicja przedsiębiorcy z art. 4 pkt 1 uokk: „</a:t>
            </a:r>
            <a:r>
              <a:rPr lang="pl-PL" i="1" dirty="0"/>
              <a:t>Ilekroć w ustawie jest mowa </a:t>
            </a:r>
            <a:r>
              <a:rPr lang="pl-PL" i="1" dirty="0" smtClean="0"/>
              <a:t>o przedsiębiorcy </a:t>
            </a:r>
            <a:r>
              <a:rPr lang="pl-PL" i="1" dirty="0"/>
              <a:t>– rozumie się przez to przedsiębiorcę w rozumieniu </a:t>
            </a:r>
            <a:r>
              <a:rPr lang="pl-PL" i="1" dirty="0" smtClean="0"/>
              <a:t>przepisów o </a:t>
            </a:r>
            <a:r>
              <a:rPr lang="pl-PL" i="1" dirty="0"/>
              <a:t>swobodzie działalności gospodarczej, a </a:t>
            </a:r>
            <a:r>
              <a:rPr lang="pl-PL" i="1" dirty="0" smtClean="0"/>
              <a:t>także...</a:t>
            </a:r>
            <a:r>
              <a:rPr lang="pl-PL" dirty="0" smtClean="0"/>
              <a:t>”;</a:t>
            </a:r>
          </a:p>
          <a:p>
            <a:endParaRPr lang="pl-PL" dirty="0"/>
          </a:p>
          <a:p>
            <a:pPr algn="ctr"/>
            <a:r>
              <a:rPr lang="pl-PL" b="1" u="sng" dirty="0"/>
              <a:t>z</a:t>
            </a:r>
            <a:r>
              <a:rPr lang="pl-PL" b="1" u="sng" dirty="0" smtClean="0"/>
              <a:t>agadnienie granic przedsiębiorstwa/zagadnienie definicji działalności gospodarczej</a:t>
            </a:r>
            <a:r>
              <a:rPr lang="pl-PL" dirty="0" smtClean="0"/>
              <a:t>.</a:t>
            </a:r>
            <a:endParaRPr lang="pl-PL" dirty="0"/>
          </a:p>
        </p:txBody>
      </p:sp>
    </p:spTree>
    <p:extLst>
      <p:ext uri="{BB962C8B-B14F-4D97-AF65-F5344CB8AC3E}">
        <p14:creationId xmlns:p14="http://schemas.microsoft.com/office/powerpoint/2010/main" val="3850086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7772400" cy="2799184"/>
          </a:xfrm>
        </p:spPr>
        <p:txBody>
          <a:bodyPr>
            <a:normAutofit fontScale="90000"/>
          </a:bodyPr>
          <a:lstStyle/>
          <a:p>
            <a:pPr algn="ctr"/>
            <a:r>
              <a:rPr lang="pl-PL" b="1" dirty="0" smtClean="0"/>
              <a:t>Konsekwencje obowiązywania doktryny </a:t>
            </a:r>
            <a:r>
              <a:rPr lang="pl-PL" b="1" i="1" dirty="0" smtClean="0"/>
              <a:t>single economic unit </a:t>
            </a:r>
            <a:r>
              <a:rPr lang="pl-PL" b="1" dirty="0" smtClean="0"/>
              <a:t>1:</a:t>
            </a:r>
            <a:br>
              <a:rPr lang="pl-PL" b="1" dirty="0" smtClean="0"/>
            </a:br>
            <a:r>
              <a:rPr lang="pl-PL" b="1" i="1" dirty="0"/>
              <a:t/>
            </a:r>
            <a:br>
              <a:rPr lang="pl-PL" b="1" i="1" dirty="0"/>
            </a:br>
            <a:r>
              <a:rPr lang="pl-PL" b="1" i="1" dirty="0" smtClean="0"/>
              <a:t> </a:t>
            </a:r>
            <a:r>
              <a:rPr lang="pl-PL" dirty="0" smtClean="0"/>
              <a:t>obowiązek </a:t>
            </a:r>
            <a:r>
              <a:rPr lang="pl-PL" dirty="0"/>
              <a:t>notyfikacji wspólnego przedsiębiorcy w prawie polskim</a:t>
            </a:r>
            <a:br>
              <a:rPr lang="pl-PL" dirty="0"/>
            </a:br>
            <a:endParaRPr lang="pl-PL" i="1" dirty="0"/>
          </a:p>
        </p:txBody>
      </p:sp>
      <p:sp>
        <p:nvSpPr>
          <p:cNvPr id="3" name="Content Placeholder 2"/>
          <p:cNvSpPr>
            <a:spLocks noGrp="1"/>
          </p:cNvSpPr>
          <p:nvPr>
            <p:ph sz="quarter" idx="1"/>
          </p:nvPr>
        </p:nvSpPr>
        <p:spPr/>
        <p:txBody>
          <a:bodyPr>
            <a:normAutofit/>
          </a:bodyPr>
          <a:lstStyle/>
          <a:p>
            <a:endParaRPr lang="pl-PL" dirty="0"/>
          </a:p>
          <a:p>
            <a:pPr marL="0" indent="0">
              <a:buNone/>
            </a:pPr>
            <a:endParaRPr lang="pl-PL" dirty="0"/>
          </a:p>
        </p:txBody>
      </p:sp>
    </p:spTree>
    <p:extLst>
      <p:ext uri="{BB962C8B-B14F-4D97-AF65-F5344CB8AC3E}">
        <p14:creationId xmlns:p14="http://schemas.microsoft.com/office/powerpoint/2010/main" val="3207347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l-PL" b="1" dirty="0"/>
              <a:t>Konsekwencje obowiązywania doktryny </a:t>
            </a:r>
            <a:r>
              <a:rPr lang="pl-PL" b="1" i="1" dirty="0"/>
              <a:t>single economic unit </a:t>
            </a:r>
            <a:r>
              <a:rPr lang="pl-PL" b="1" dirty="0"/>
              <a:t>1:</a:t>
            </a:r>
            <a:endParaRPr lang="pl-PL" dirty="0"/>
          </a:p>
        </p:txBody>
      </p:sp>
      <p:sp>
        <p:nvSpPr>
          <p:cNvPr id="3" name="Content Placeholder 2"/>
          <p:cNvSpPr>
            <a:spLocks noGrp="1"/>
          </p:cNvSpPr>
          <p:nvPr>
            <p:ph sz="quarter" idx="1"/>
          </p:nvPr>
        </p:nvSpPr>
        <p:spPr/>
        <p:txBody>
          <a:bodyPr>
            <a:normAutofit fontScale="85000" lnSpcReduction="20000"/>
          </a:bodyPr>
          <a:lstStyle/>
          <a:p>
            <a:r>
              <a:rPr lang="pl-PL" u="sng" dirty="0"/>
              <a:t>Wyjaśnienia </a:t>
            </a:r>
            <a:r>
              <a:rPr lang="pl-PL" u="sng" dirty="0" smtClean="0"/>
              <a:t>UOKiK w </a:t>
            </a:r>
            <a:r>
              <a:rPr lang="pl-PL" u="sng" dirty="0"/>
              <a:t>sprawie koncentracji:</a:t>
            </a:r>
            <a:r>
              <a:rPr lang="pl-PL" dirty="0"/>
              <a:t> obowiązek notyfikacji:</a:t>
            </a:r>
          </a:p>
          <a:p>
            <a:endParaRPr lang="pl-PL" dirty="0"/>
          </a:p>
          <a:p>
            <a:r>
              <a:rPr lang="pl-PL" dirty="0"/>
              <a:t>każdego „nowego” wspólnego „przedsiębiorcy” z art. 4 pkt 1 uokk;</a:t>
            </a:r>
          </a:p>
          <a:p>
            <a:r>
              <a:rPr lang="pl-PL" dirty="0"/>
              <a:t>wspólnego przedsiębiorcy podlegającego „wyłącznej” </a:t>
            </a:r>
            <a:r>
              <a:rPr lang="pl-PL" dirty="0" smtClean="0"/>
              <a:t>kontroli.</a:t>
            </a:r>
          </a:p>
          <a:p>
            <a:endParaRPr lang="pl-PL" dirty="0"/>
          </a:p>
          <a:p>
            <a:r>
              <a:rPr lang="pl-PL" dirty="0" smtClean="0"/>
              <a:t>„</a:t>
            </a:r>
            <a:r>
              <a:rPr lang="pl-PL" i="1" u="sng" dirty="0" smtClean="0"/>
              <a:t>Biorąc </a:t>
            </a:r>
            <a:r>
              <a:rPr lang="pl-PL" i="1" u="sng" dirty="0"/>
              <a:t>zestawienie dwóch powyższych poglądów </a:t>
            </a:r>
            <a:r>
              <a:rPr lang="pl-PL" i="1" u="sng" dirty="0" smtClean="0"/>
              <a:t>na serio należałoby </a:t>
            </a:r>
            <a:r>
              <a:rPr lang="pl-PL" i="1" u="sng" dirty="0"/>
              <a:t>przyjąć, że każda restrukturyzacja w ramach grupy kapitałowej, w której dochodzi do utworzenia nowej spółki (osobowej lub kapitałowej), w której spółka ta nie jest w 100% własnością podmiotu tworzącego podlegałaby notyfikacji Prezesowi UOKiK (oczywiście przekraczając ustawowe progi obrotu</a:t>
            </a:r>
            <a:r>
              <a:rPr lang="pl-PL" i="1" u="sng" dirty="0" smtClean="0"/>
              <a:t>).</a:t>
            </a:r>
            <a:r>
              <a:rPr lang="pl-PL" dirty="0" smtClean="0"/>
              <a:t>”</a:t>
            </a:r>
            <a:endParaRPr lang="pl-PL" dirty="0"/>
          </a:p>
          <a:p>
            <a:endParaRPr lang="pl-PL" dirty="0"/>
          </a:p>
        </p:txBody>
      </p:sp>
    </p:spTree>
    <p:extLst>
      <p:ext uri="{BB962C8B-B14F-4D97-AF65-F5344CB8AC3E}">
        <p14:creationId xmlns:p14="http://schemas.microsoft.com/office/powerpoint/2010/main" val="357231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92896"/>
            <a:ext cx="7772400" cy="1143000"/>
          </a:xfrm>
        </p:spPr>
        <p:txBody>
          <a:bodyPr>
            <a:normAutofit fontScale="90000"/>
          </a:bodyPr>
          <a:lstStyle/>
          <a:p>
            <a:pPr algn="ctr"/>
            <a:r>
              <a:rPr lang="pl-PL" b="1" dirty="0"/>
              <a:t>Konsekwencje obowiązywania doktryny </a:t>
            </a:r>
            <a:r>
              <a:rPr lang="pl-PL" b="1" i="1" dirty="0"/>
              <a:t>single economic unit </a:t>
            </a:r>
            <a:r>
              <a:rPr lang="pl-PL" b="1" dirty="0" smtClean="0"/>
              <a:t>2:</a:t>
            </a:r>
            <a:r>
              <a:rPr lang="pl-PL" b="1" dirty="0"/>
              <a:t/>
            </a:r>
            <a:br>
              <a:rPr lang="pl-PL" b="1" dirty="0"/>
            </a:br>
            <a:r>
              <a:rPr lang="pl-PL" b="1" i="1" dirty="0"/>
              <a:t/>
            </a:r>
            <a:br>
              <a:rPr lang="pl-PL" b="1" i="1" dirty="0"/>
            </a:br>
            <a:r>
              <a:rPr lang="pl-PL" b="1" i="1" dirty="0"/>
              <a:t> </a:t>
            </a:r>
            <a:r>
              <a:rPr lang="pl-PL" dirty="0" smtClean="0"/>
              <a:t>„polskie zmowy przetargowe”</a:t>
            </a:r>
            <a:r>
              <a:rPr lang="pl-PL" dirty="0"/>
              <a:t/>
            </a:r>
            <a:br>
              <a:rPr lang="pl-PL" dirty="0"/>
            </a:br>
            <a:endParaRPr lang="pl-PL" dirty="0"/>
          </a:p>
        </p:txBody>
      </p:sp>
      <p:sp>
        <p:nvSpPr>
          <p:cNvPr id="3" name="Content Placeholder 2"/>
          <p:cNvSpPr>
            <a:spLocks noGrp="1"/>
          </p:cNvSpPr>
          <p:nvPr>
            <p:ph sz="quarter" idx="1"/>
          </p:nvPr>
        </p:nvSpPr>
        <p:spPr/>
        <p:txBody>
          <a:bodyPr/>
          <a:lstStyle/>
          <a:p>
            <a:pPr marL="0" indent="0">
              <a:buNone/>
            </a:pPr>
            <a:endParaRPr lang="pl-PL" dirty="0"/>
          </a:p>
        </p:txBody>
      </p:sp>
    </p:spTree>
    <p:extLst>
      <p:ext uri="{BB962C8B-B14F-4D97-AF65-F5344CB8AC3E}">
        <p14:creationId xmlns:p14="http://schemas.microsoft.com/office/powerpoint/2010/main" val="3902698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2123728"/>
          </a:xfrm>
        </p:spPr>
        <p:txBody>
          <a:bodyPr>
            <a:normAutofit fontScale="90000"/>
          </a:bodyPr>
          <a:lstStyle/>
          <a:p>
            <a:pPr algn="ctr"/>
            <a:r>
              <a:rPr lang="pl-PL" b="1" dirty="0" smtClean="0"/>
              <a:t/>
            </a:r>
            <a:br>
              <a:rPr lang="pl-PL" b="1" dirty="0" smtClean="0"/>
            </a:br>
            <a:r>
              <a:rPr lang="pl-PL" b="1" dirty="0"/>
              <a:t/>
            </a:r>
            <a:br>
              <a:rPr lang="pl-PL" b="1" dirty="0"/>
            </a:br>
            <a:r>
              <a:rPr lang="pl-PL" b="1" dirty="0" smtClean="0"/>
              <a:t/>
            </a:r>
            <a:br>
              <a:rPr lang="pl-PL" b="1" dirty="0" smtClean="0"/>
            </a:br>
            <a:r>
              <a:rPr lang="pl-PL" b="1" dirty="0" smtClean="0"/>
              <a:t>Konsekwencje </a:t>
            </a:r>
            <a:r>
              <a:rPr lang="pl-PL" b="1" dirty="0"/>
              <a:t>obowiązywania doktryny </a:t>
            </a:r>
            <a:r>
              <a:rPr lang="pl-PL" b="1" i="1" dirty="0"/>
              <a:t>single economic unit </a:t>
            </a:r>
            <a:r>
              <a:rPr lang="pl-PL" b="1" dirty="0"/>
              <a:t>2:</a:t>
            </a:r>
            <a:br>
              <a:rPr lang="pl-PL" b="1" dirty="0"/>
            </a:br>
            <a:r>
              <a:rPr lang="pl-PL" b="1" i="1" dirty="0"/>
              <a:t/>
            </a:r>
            <a:br>
              <a:rPr lang="pl-PL" b="1" i="1" dirty="0"/>
            </a:br>
            <a:endParaRPr lang="pl-PL" dirty="0"/>
          </a:p>
        </p:txBody>
      </p:sp>
      <p:sp>
        <p:nvSpPr>
          <p:cNvPr id="3" name="Content Placeholder 2"/>
          <p:cNvSpPr>
            <a:spLocks noGrp="1"/>
          </p:cNvSpPr>
          <p:nvPr>
            <p:ph sz="quarter" idx="1"/>
          </p:nvPr>
        </p:nvSpPr>
        <p:spPr/>
        <p:txBody>
          <a:bodyPr>
            <a:normAutofit fontScale="85000" lnSpcReduction="10000"/>
          </a:bodyPr>
          <a:lstStyle/>
          <a:p>
            <a:r>
              <a:rPr lang="pl-PL" i="1" dirty="0" smtClean="0"/>
              <a:t>„Dwoje przedsiębiorców </a:t>
            </a:r>
            <a:r>
              <a:rPr lang="pl-PL" i="1" dirty="0"/>
              <a:t>składało w przetargu swoje oferty, po czym niższa (czyli bardziej korzystna dla zamawiającego oferta) z dwójki </a:t>
            </a:r>
            <a:r>
              <a:rPr lang="pl-PL" i="1" dirty="0" smtClean="0"/>
              <a:t>złożonych </a:t>
            </a:r>
            <a:r>
              <a:rPr lang="pl-PL" i="1" dirty="0"/>
              <a:t>ofert była wycofywana przez jednego z członków </a:t>
            </a:r>
            <a:r>
              <a:rPr lang="pl-PL" i="1" dirty="0" smtClean="0"/>
              <a:t>„zmowy”. </a:t>
            </a:r>
            <a:r>
              <a:rPr lang="pl-PL" i="1" dirty="0"/>
              <a:t>Wycofanie oferty miało miejsce w sytuacji, w której taka niższa i korzystniejsza dla zamawiającego oferta została, po otwarciu ofert, wstępnie wybrana przez zamawiającego. Swoiste wycofanie oferty mogło też polegać na nieuzupełnieniu braków formalnych </a:t>
            </a:r>
            <a:r>
              <a:rPr lang="pl-PL" i="1" dirty="0" smtClean="0"/>
              <a:t>oferty”;</a:t>
            </a:r>
          </a:p>
          <a:p>
            <a:pPr marL="0" indent="0">
              <a:buNone/>
            </a:pPr>
            <a:endParaRPr lang="pl-PL" b="1" dirty="0" smtClean="0"/>
          </a:p>
          <a:p>
            <a:r>
              <a:rPr lang="pl-PL" b="1" dirty="0" smtClean="0"/>
              <a:t>brak niezależnego ekonomicznego uzasadnienia = brak samodzielności „przedsiębiorców”, przedsiębiorcy należą do </a:t>
            </a:r>
            <a:r>
              <a:rPr lang="pl-PL" b="1" i="1" dirty="0" smtClean="0"/>
              <a:t>single economic unit</a:t>
            </a:r>
            <a:r>
              <a:rPr lang="pl-PL" b="1" i="1" dirty="0"/>
              <a:t/>
            </a:r>
            <a:br>
              <a:rPr lang="pl-PL" b="1" i="1" dirty="0"/>
            </a:br>
            <a:endParaRPr lang="pl-PL" dirty="0"/>
          </a:p>
        </p:txBody>
      </p:sp>
    </p:spTree>
    <p:extLst>
      <p:ext uri="{BB962C8B-B14F-4D97-AF65-F5344CB8AC3E}">
        <p14:creationId xmlns:p14="http://schemas.microsoft.com/office/powerpoint/2010/main" val="1433577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200</TotalTime>
  <Words>553</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Kapitał</vt:lpstr>
      <vt:lpstr>Jeden organizm gospodarczy w polskim i europejskim prawie konkurencji</vt:lpstr>
      <vt:lpstr>Mnogość zastosowań</vt:lpstr>
      <vt:lpstr>Teoria firmy, a jeden organizm gospodarczy</vt:lpstr>
      <vt:lpstr>Uzasadnienie ekonomiczne dla „materialnego” aspektu single economic unit</vt:lpstr>
      <vt:lpstr>Czym jest literalna wykładnia w prawie polskim?</vt:lpstr>
      <vt:lpstr>Konsekwencje obowiązywania doktryny single economic unit 1:   obowiązek notyfikacji wspólnego przedsiębiorcy w prawie polskim </vt:lpstr>
      <vt:lpstr>Konsekwencje obowiązywania doktryny single economic unit 1:</vt:lpstr>
      <vt:lpstr>Konsekwencje obowiązywania doktryny single economic unit 2:   „polskie zmowy przetargowe” </vt:lpstr>
      <vt:lpstr>   Konsekwencje obowiązywania doktryny single economic unit 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Jeden organizm gospodarczy w polskim i europejskim prawie konkurencji</dc:title>
  <dc:creator>Kaja</dc:creator>
  <cp:lastModifiedBy>ppsemeniuk</cp:lastModifiedBy>
  <cp:revision>8</cp:revision>
  <dcterms:created xsi:type="dcterms:W3CDTF">2014-03-15T18:38:03Z</dcterms:created>
  <dcterms:modified xsi:type="dcterms:W3CDTF">2014-03-17T20:05:34Z</dcterms:modified>
</cp:coreProperties>
</file>