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4"/>
  </p:notesMasterIdLst>
  <p:sldIdLst>
    <p:sldId id="648" r:id="rId2"/>
    <p:sldId id="892" r:id="rId3"/>
    <p:sldId id="895" r:id="rId4"/>
    <p:sldId id="896" r:id="rId5"/>
    <p:sldId id="897" r:id="rId6"/>
    <p:sldId id="898" r:id="rId7"/>
    <p:sldId id="901" r:id="rId8"/>
    <p:sldId id="900" r:id="rId9"/>
    <p:sldId id="902" r:id="rId10"/>
    <p:sldId id="903" r:id="rId11"/>
    <p:sldId id="904" r:id="rId12"/>
    <p:sldId id="88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A1B"/>
    <a:srgbClr val="173770"/>
    <a:srgbClr val="173778"/>
    <a:srgbClr val="134A79"/>
    <a:srgbClr val="1D4A79"/>
    <a:srgbClr val="1D4579"/>
    <a:srgbClr val="1A3D68"/>
    <a:srgbClr val="1D4575"/>
    <a:srgbClr val="2C14F2"/>
    <a:srgbClr val="D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67" autoAdjust="0"/>
    <p:restoredTop sz="96547" autoAdjust="0"/>
  </p:normalViewPr>
  <p:slideViewPr>
    <p:cSldViewPr snapToGrid="0">
      <p:cViewPr>
        <p:scale>
          <a:sx n="108" d="100"/>
          <a:sy n="108" d="100"/>
        </p:scale>
        <p:origin x="-2436" y="-282"/>
      </p:cViewPr>
      <p:guideLst>
        <p:guide orient="horz" pos="899"/>
        <p:guide pos="5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4F0C-6DA7-424F-B788-776204FA133F}" type="datetimeFigureOut">
              <a:rPr lang="pt-BR" smtClean="0"/>
              <a:pPr/>
              <a:t>18/02/2013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91CE7-31B8-44D1-83A4-47F2ECF0C8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65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65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79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404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A0EC9AA-6A08-4BBD-8C23-1C1B296E57A0}" type="slidenum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5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2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002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2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404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A0EC9AA-6A08-4BBD-8C23-1C1B296E57A0}" type="slidenum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71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65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6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65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47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400"/>
            <a:ext cx="2132013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44538" y="6326188"/>
            <a:ext cx="1846262" cy="3651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851A994-0B16-48EB-828C-270CA159C1BC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366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44538" y="6326188"/>
            <a:ext cx="1846262" cy="3651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6D65AFE-2CB8-41BF-A712-AEA55AD55FB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87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65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65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74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528" y="6326188"/>
            <a:ext cx="1846262" cy="3651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851A994-0B16-48EB-828C-270CA159C1B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95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1616075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44538" y="6326188"/>
            <a:ext cx="1846262" cy="3651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932EAA4-2FB3-4172-A0AB-BFCB20B866F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1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782" y="274637"/>
            <a:ext cx="6147017" cy="195190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782" y="2461746"/>
            <a:ext cx="6147017" cy="30685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8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404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932EAA4-2FB3-4172-A0AB-BFCB20B866F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223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6440488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09" charset="-128"/>
              </a:defRPr>
            </a:lvl9pPr>
          </a:lstStyle>
          <a:p>
            <a:pPr algn="r" eaLnBrk="1" hangingPunct="1"/>
            <a:fld id="{862BF14A-0668-40C0-9FE6-36FD390065A6}" type="slidenum">
              <a:rPr 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251" y="2572736"/>
            <a:ext cx="4810461" cy="18803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250" y="607182"/>
            <a:ext cx="48104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9805AB7-53AE-4C11-AA88-79B4E17A2F74}" type="datetime1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18/02/2013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375" y="241300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4325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A0EC9AA-6A08-4BBD-8C23-1C1B296E57A0}" type="slidenum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21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3255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9805AB7-53AE-4C11-AA88-79B4E17A2F74}" type="datetime1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18/02/2013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04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A0EC9AA-6A08-4BBD-8C23-1C1B296E57A0}" type="slidenum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73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02552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9805AB7-53AE-4C11-AA88-79B4E17A2F74}" type="datetime1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18/02/2013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04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A0EC9AA-6A08-4BBD-8C23-1C1B296E57A0}" type="slidenum">
              <a:rPr lang="pt-BR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2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0" y="274638"/>
            <a:ext cx="48450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0" y="3057525"/>
            <a:ext cx="48450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EC41031-F9EB-4BE5-B4E1-1066D06D078E}" type="datetimeFigureOut">
              <a:rPr lang="pt-BR" smtClean="0"/>
              <a:pPr/>
              <a:t>18/02/2013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32EAA4-2FB3-4172-A0AB-BFCB20B866F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795" r:id="rId12"/>
    <p:sldLayoutId id="2147483796" r:id="rId13"/>
    <p:sldLayoutId id="2147483797" r:id="rId14"/>
    <p:sldLayoutId id="214748379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Black"/>
          <a:ea typeface="Geneva" charset="-128"/>
          <a:cs typeface="Arial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Unicode MS"/>
          <a:ea typeface="Geneva" charset="-128"/>
          <a:cs typeface="Arial Unicode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Unicode MS"/>
          <a:ea typeface="Geneva" charset="-128"/>
          <a:cs typeface="Arial Unicode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Unicode MS"/>
          <a:ea typeface="Geneva" charset="-128"/>
          <a:cs typeface="Arial Unicode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Unicode MS"/>
          <a:ea typeface="Geneva" charset="-128"/>
          <a:cs typeface="Arial Unicode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Unicode MS"/>
          <a:ea typeface="Geneva" charset="-128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13894"/>
            <a:ext cx="9144000" cy="457200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65663" y="532680"/>
            <a:ext cx="4234295" cy="5151031"/>
            <a:chOff x="-110" y="302"/>
            <a:chExt cx="3283" cy="4018"/>
          </a:xfrm>
        </p:grpSpPr>
        <p:pic>
          <p:nvPicPr>
            <p:cNvPr id="5" name="Picture 5" descr="capa_2"/>
            <p:cNvPicPr>
              <a:picLocks noChangeAspect="1" noChangeArrowheads="1"/>
            </p:cNvPicPr>
            <p:nvPr/>
          </p:nvPicPr>
          <p:blipFill>
            <a:blip r:embed="rId3" cstate="print"/>
            <a:srcRect t="6990" r="43004"/>
            <a:stretch>
              <a:fillRect/>
            </a:stretch>
          </p:blipFill>
          <p:spPr bwMode="auto">
            <a:xfrm>
              <a:off x="-110" y="302"/>
              <a:ext cx="3283" cy="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S01_Adriano_10"/>
            <p:cNvPicPr>
              <a:picLocks noChangeAspect="1" noChangeArrowheads="1"/>
            </p:cNvPicPr>
            <p:nvPr/>
          </p:nvPicPr>
          <p:blipFill>
            <a:blip r:embed="rId4" cstate="print"/>
            <a:srcRect l="35034" t="48958" r="57883" b="38449"/>
            <a:stretch>
              <a:fillRect/>
            </a:stretch>
          </p:blipFill>
          <p:spPr bwMode="auto">
            <a:xfrm rot="-365695">
              <a:off x="2266" y="2128"/>
              <a:ext cx="28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 descr="S01_Adriano_10"/>
            <p:cNvPicPr>
              <a:picLocks noChangeAspect="1" noChangeArrowheads="1"/>
            </p:cNvPicPr>
            <p:nvPr/>
          </p:nvPicPr>
          <p:blipFill>
            <a:blip r:embed="rId4" cstate="print"/>
            <a:srcRect l="35034" t="30046" r="57883" b="60509"/>
            <a:stretch>
              <a:fillRect/>
            </a:stretch>
          </p:blipFill>
          <p:spPr bwMode="auto">
            <a:xfrm rot="-365695">
              <a:off x="2009" y="1413"/>
              <a:ext cx="3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S01_Adriano_10"/>
            <p:cNvPicPr>
              <a:picLocks noChangeAspect="1" noChangeArrowheads="1"/>
            </p:cNvPicPr>
            <p:nvPr/>
          </p:nvPicPr>
          <p:blipFill>
            <a:blip r:embed="rId4" cstate="print"/>
            <a:srcRect l="19289" t="27939" r="77570" b="64700"/>
            <a:stretch>
              <a:fillRect/>
            </a:stretch>
          </p:blipFill>
          <p:spPr bwMode="auto">
            <a:xfrm rot="21234305">
              <a:off x="1201" y="1359"/>
              <a:ext cx="17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/>
          <p:cNvSpPr txBox="1">
            <a:spLocks/>
          </p:cNvSpPr>
          <p:nvPr/>
        </p:nvSpPr>
        <p:spPr>
          <a:xfrm>
            <a:off x="4346864" y="2248027"/>
            <a:ext cx="3511625" cy="531235"/>
          </a:xfrm>
          <a:prstGeom prst="rect">
            <a:avLst/>
          </a:prstGeom>
          <a:effectLst/>
        </p:spPr>
        <p:txBody>
          <a:bodyPr lIns="0" tIns="0" rIns="0" bIns="0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>
              <a:lnSpc>
                <a:spcPts val="2085"/>
              </a:lnSpc>
              <a:defRPr/>
            </a:pPr>
            <a:r>
              <a:rPr lang="en-US" sz="1600" b="1" dirty="0" smtClean="0">
                <a:latin typeface="Arial" pitchFamily="34" charset="0"/>
                <a:ea typeface="+mj-ea"/>
                <a:cs typeface="Arial" pitchFamily="34" charset="0"/>
              </a:rPr>
              <a:t>International Upstream Investments: Legal Framework</a:t>
            </a:r>
            <a:endParaRPr lang="en-US" sz="1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5534511" y="3050873"/>
            <a:ext cx="1262221" cy="169277"/>
          </a:xfrm>
          <a:prstGeom prst="rect">
            <a:avLst/>
          </a:prstGeom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>
              <a:spcAft>
                <a:spcPts val="272"/>
              </a:spcAft>
              <a:defRPr/>
            </a:pPr>
            <a:r>
              <a:rPr lang="en-US" sz="1100" dirty="0" smtClean="0">
                <a:latin typeface="Arial" pitchFamily="34" charset="0"/>
                <a:ea typeface="+mj-ea"/>
                <a:cs typeface="Arial" pitchFamily="34" charset="0"/>
              </a:rPr>
              <a:t>Warsaw 01/03/</a:t>
            </a:r>
            <a:r>
              <a:rPr lang="pt-BR" sz="1100" dirty="0" smtClean="0">
                <a:latin typeface="Arial" pitchFamily="34" charset="0"/>
                <a:ea typeface="+mj-ea"/>
                <a:cs typeface="Arial" pitchFamily="34" charset="0"/>
              </a:rPr>
              <a:t>2013</a:t>
            </a:r>
            <a:endParaRPr lang="pt-BR" sz="11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664" y="3893779"/>
            <a:ext cx="3740727" cy="136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4346864" y="2137807"/>
            <a:ext cx="3971636" cy="1435"/>
          </a:xfrm>
          <a:prstGeom prst="line">
            <a:avLst/>
          </a:prstGeom>
          <a:ln w="76200">
            <a:gradFill flip="none" rotWithShape="1">
              <a:gsLst>
                <a:gs pos="0">
                  <a:srgbClr val="136822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1</a:t>
            </a:fld>
            <a:endParaRPr lang="pt-BR" dirty="0"/>
          </a:p>
        </p:txBody>
      </p:sp>
      <p:pic>
        <p:nvPicPr>
          <p:cNvPr id="2" name="Picture 1" descr="STR_HOLDIN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43" y="3821431"/>
            <a:ext cx="4021538" cy="151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lvl="0">
              <a:spcAft>
                <a:spcPts val="1200"/>
              </a:spcAft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7. Operations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10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64129" y="1399232"/>
            <a:ext cx="759091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en-GB" dirty="0"/>
          </a:p>
          <a:p>
            <a:r>
              <a:rPr lang="en-US" sz="2800" dirty="0"/>
              <a:t> </a:t>
            </a:r>
            <a:endParaRPr lang="en-GB" sz="2800" dirty="0"/>
          </a:p>
          <a:p>
            <a:pPr marL="514350" lvl="0" indent="-514350">
              <a:buAutoNum type="alphaLcParenR"/>
            </a:pPr>
            <a:r>
              <a:rPr lang="en-US" sz="2000" dirty="0" smtClean="0"/>
              <a:t>Required </a:t>
            </a:r>
            <a:r>
              <a:rPr lang="en-US" sz="2000" dirty="0"/>
              <a:t>Staff (local content issue</a:t>
            </a:r>
            <a:r>
              <a:rPr lang="en-US" sz="2000" dirty="0" smtClean="0"/>
              <a:t>)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b)      Who </a:t>
            </a:r>
            <a:r>
              <a:rPr lang="en-US" sz="2000" dirty="0"/>
              <a:t>are the companies available to operate in this environment? </a:t>
            </a:r>
            <a:endParaRPr lang="en-GB" sz="2000" dirty="0"/>
          </a:p>
          <a:p>
            <a:pPr lvl="0"/>
            <a:endParaRPr lang="en-US" sz="2000" dirty="0" smtClean="0"/>
          </a:p>
          <a:p>
            <a:pPr marL="457200" lvl="0" indent="-457200">
              <a:buAutoNum type="alphaLcParenR" startAt="3"/>
            </a:pPr>
            <a:r>
              <a:rPr lang="en-US" sz="2000" dirty="0" smtClean="0"/>
              <a:t> Prepare </a:t>
            </a:r>
            <a:r>
              <a:rPr lang="en-US" sz="2000" dirty="0"/>
              <a:t>and approve a </a:t>
            </a:r>
            <a:r>
              <a:rPr lang="en-US" sz="2000" dirty="0" smtClean="0"/>
              <a:t>WPB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d)     How will you fund the operations? </a:t>
            </a:r>
            <a:endParaRPr lang="en-GB" sz="2000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d)      Comply </a:t>
            </a:r>
            <a:r>
              <a:rPr lang="en-US" sz="2000" dirty="0"/>
              <a:t>with local </a:t>
            </a:r>
            <a:r>
              <a:rPr lang="en-US" sz="2000" dirty="0" smtClean="0"/>
              <a:t>laws</a:t>
            </a:r>
            <a:r>
              <a:rPr lang="en-GB" sz="2000" dirty="0"/>
              <a:t> </a:t>
            </a:r>
            <a:r>
              <a:rPr lang="en-GB" sz="2000" dirty="0" smtClean="0"/>
              <a:t>&amp; </a:t>
            </a:r>
            <a:r>
              <a:rPr lang="en-US" sz="2000" dirty="0" smtClean="0"/>
              <a:t>Implement </a:t>
            </a:r>
            <a:r>
              <a:rPr lang="en-US" sz="2000" dirty="0"/>
              <a:t>best practices</a:t>
            </a:r>
            <a:endParaRPr lang="en-GB" sz="2000" dirty="0"/>
          </a:p>
          <a:p>
            <a:endParaRPr lang="en-US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lvl="0">
              <a:spcAft>
                <a:spcPts val="1200"/>
              </a:spcAft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7. Conclusion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11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635" y="6413391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64129" y="1399232"/>
            <a:ext cx="335776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en-GB" dirty="0"/>
          </a:p>
          <a:p>
            <a:pPr marL="514350" lvl="0" indent="-514350">
              <a:buAutoNum type="alphaLcParenR"/>
            </a:pPr>
            <a:r>
              <a:rPr lang="en-US" sz="2800" dirty="0" smtClean="0"/>
              <a:t>Clear goals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b)   Efficient Structure</a:t>
            </a:r>
          </a:p>
          <a:p>
            <a:pPr lvl="0"/>
            <a:r>
              <a:rPr lang="en-US" sz="2800" dirty="0" smtClean="0"/>
              <a:t> </a:t>
            </a:r>
            <a:endParaRPr lang="en-GB" sz="2800" dirty="0"/>
          </a:p>
          <a:p>
            <a:pPr lvl="0"/>
            <a:r>
              <a:rPr lang="en-US" sz="2800" dirty="0" smtClean="0"/>
              <a:t>b)   Flexibility</a:t>
            </a:r>
          </a:p>
          <a:p>
            <a:pPr lvl="0"/>
            <a:endParaRPr lang="en-GB" sz="2800" dirty="0"/>
          </a:p>
          <a:p>
            <a:pPr lvl="0"/>
            <a:r>
              <a:rPr lang="en-US" sz="2800" dirty="0"/>
              <a:t>d</a:t>
            </a:r>
            <a:r>
              <a:rPr lang="en-US" sz="2800" dirty="0" smtClean="0"/>
              <a:t>)   Agility</a:t>
            </a:r>
            <a:endParaRPr lang="en-GB" sz="2800" dirty="0"/>
          </a:p>
          <a:p>
            <a:endParaRPr lang="en-US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13894"/>
            <a:ext cx="9144000" cy="457200"/>
          </a:xfrm>
          <a:prstGeom prst="rect">
            <a:avLst/>
          </a:prstGeom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165663" y="532680"/>
            <a:ext cx="4234295" cy="5151031"/>
            <a:chOff x="-110" y="302"/>
            <a:chExt cx="3283" cy="4018"/>
          </a:xfrm>
        </p:grpSpPr>
        <p:pic>
          <p:nvPicPr>
            <p:cNvPr id="5" name="Picture 5" descr="capa_2"/>
            <p:cNvPicPr>
              <a:picLocks noChangeAspect="1" noChangeArrowheads="1"/>
            </p:cNvPicPr>
            <p:nvPr/>
          </p:nvPicPr>
          <p:blipFill>
            <a:blip r:embed="rId3" cstate="print"/>
            <a:srcRect t="6990" r="43004"/>
            <a:stretch>
              <a:fillRect/>
            </a:stretch>
          </p:blipFill>
          <p:spPr bwMode="auto">
            <a:xfrm>
              <a:off x="-110" y="302"/>
              <a:ext cx="3283" cy="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S01_Adriano_10"/>
            <p:cNvPicPr>
              <a:picLocks noChangeAspect="1" noChangeArrowheads="1"/>
            </p:cNvPicPr>
            <p:nvPr/>
          </p:nvPicPr>
          <p:blipFill>
            <a:blip r:embed="rId4" cstate="print"/>
            <a:srcRect l="35034" t="48958" r="57883" b="38449"/>
            <a:stretch>
              <a:fillRect/>
            </a:stretch>
          </p:blipFill>
          <p:spPr bwMode="auto">
            <a:xfrm rot="-365695">
              <a:off x="2266" y="2128"/>
              <a:ext cx="28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 descr="S01_Adriano_10"/>
            <p:cNvPicPr>
              <a:picLocks noChangeAspect="1" noChangeArrowheads="1"/>
            </p:cNvPicPr>
            <p:nvPr/>
          </p:nvPicPr>
          <p:blipFill>
            <a:blip r:embed="rId4" cstate="print"/>
            <a:srcRect l="35034" t="30046" r="57883" b="60509"/>
            <a:stretch>
              <a:fillRect/>
            </a:stretch>
          </p:blipFill>
          <p:spPr bwMode="auto">
            <a:xfrm rot="-365695">
              <a:off x="2009" y="1413"/>
              <a:ext cx="3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S01_Adriano_10"/>
            <p:cNvPicPr>
              <a:picLocks noChangeAspect="1" noChangeArrowheads="1"/>
            </p:cNvPicPr>
            <p:nvPr/>
          </p:nvPicPr>
          <p:blipFill>
            <a:blip r:embed="rId4" cstate="print"/>
            <a:srcRect l="19289" t="27939" r="77570" b="64700"/>
            <a:stretch>
              <a:fillRect/>
            </a:stretch>
          </p:blipFill>
          <p:spPr bwMode="auto">
            <a:xfrm rot="21234305">
              <a:off x="1201" y="1359"/>
              <a:ext cx="17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664" y="3893779"/>
            <a:ext cx="3740727" cy="136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7524" y="2304617"/>
            <a:ext cx="2146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Takk</a:t>
            </a:r>
            <a:r>
              <a:rPr lang="en-US" dirty="0" smtClean="0"/>
              <a:t> !!</a:t>
            </a:r>
          </a:p>
          <a:p>
            <a:endParaRPr lang="en-US" dirty="0"/>
          </a:p>
          <a:p>
            <a:r>
              <a:rPr lang="en-US" dirty="0" err="1" smtClean="0"/>
              <a:t>egp@strholding.com</a:t>
            </a:r>
            <a:endParaRPr lang="en-US" dirty="0"/>
          </a:p>
        </p:txBody>
      </p:sp>
      <p:pic>
        <p:nvPicPr>
          <p:cNvPr id="11" name="Picture 10" descr="STR_HOLDIN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78" y="3750882"/>
            <a:ext cx="4092091" cy="159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1. Types of Investor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2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45190" y="1705243"/>
            <a:ext cx="64626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AutoNum type="alphaLcParenR"/>
            </a:pPr>
            <a:r>
              <a:rPr lang="en-US" sz="2800" u="sng" dirty="0" smtClean="0"/>
              <a:t>Oil and Gas Company</a:t>
            </a:r>
          </a:p>
          <a:p>
            <a:endParaRPr lang="en-US" dirty="0" smtClean="0"/>
          </a:p>
          <a:p>
            <a:r>
              <a:rPr lang="en-GB" sz="2000" dirty="0" smtClean="0"/>
              <a:t>- IOC/NOC</a:t>
            </a:r>
            <a:endParaRPr lang="en-GB" sz="2000" dirty="0"/>
          </a:p>
          <a:p>
            <a:r>
              <a:rPr lang="en-US" sz="2000" dirty="0" smtClean="0"/>
              <a:t>- Major </a:t>
            </a:r>
            <a:r>
              <a:rPr lang="en-US" sz="2000" dirty="0"/>
              <a:t>Company</a:t>
            </a:r>
            <a:endParaRPr lang="en-GB" sz="2000" dirty="0"/>
          </a:p>
          <a:p>
            <a:pPr lvl="0"/>
            <a:r>
              <a:rPr lang="en-US" sz="2000" dirty="0" smtClean="0"/>
              <a:t>- Independent </a:t>
            </a:r>
            <a:r>
              <a:rPr lang="en-US" sz="2000" dirty="0"/>
              <a:t>Company</a:t>
            </a:r>
            <a:endParaRPr lang="en-GB" sz="2000" dirty="0"/>
          </a:p>
          <a:p>
            <a:pPr lvl="0"/>
            <a:r>
              <a:rPr lang="en-US" sz="2000" dirty="0" smtClean="0"/>
              <a:t> - Small Company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b) </a:t>
            </a:r>
            <a:r>
              <a:rPr lang="en-US" sz="2800" u="sng" dirty="0" smtClean="0"/>
              <a:t>Others</a:t>
            </a:r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 smtClean="0"/>
              <a:t> </a:t>
            </a:r>
            <a:r>
              <a:rPr lang="en-US" sz="2000" dirty="0" smtClean="0"/>
              <a:t>Oil and gas Service Companies</a:t>
            </a:r>
          </a:p>
          <a:p>
            <a:pPr marL="285750" lvl="0" indent="-285750"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Investment Fund</a:t>
            </a:r>
          </a:p>
          <a:p>
            <a:pPr lvl="0"/>
            <a:endParaRPr lang="en-GB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3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2. Strategy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3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5195" y="1434508"/>
            <a:ext cx="267833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 smtClean="0"/>
              <a:t>2.1 </a:t>
            </a:r>
            <a:r>
              <a:rPr lang="en-US" sz="3200" u="sng" dirty="0" smtClean="0"/>
              <a:t>Location</a:t>
            </a:r>
            <a:endParaRPr lang="en-GB" sz="3200" u="sng" dirty="0"/>
          </a:p>
          <a:p>
            <a:r>
              <a:rPr lang="en-US" sz="3200" dirty="0"/>
              <a:t> </a:t>
            </a:r>
            <a:endParaRPr lang="en-GB" sz="3200" dirty="0"/>
          </a:p>
          <a:p>
            <a:pPr marL="342900" lvl="0" indent="-342900">
              <a:buAutoNum type="alphaLcParenR"/>
            </a:pPr>
            <a:r>
              <a:rPr lang="en-GB" sz="2400" dirty="0" smtClean="0"/>
              <a:t>   O</a:t>
            </a:r>
            <a:r>
              <a:rPr lang="en-US" sz="2400" dirty="0" err="1" smtClean="0"/>
              <a:t>nshore</a:t>
            </a:r>
            <a:endParaRPr lang="en-US" sz="2400" dirty="0" smtClean="0"/>
          </a:p>
          <a:p>
            <a:pPr lvl="0"/>
            <a:endParaRPr lang="en-GB" sz="2400" dirty="0"/>
          </a:p>
          <a:p>
            <a:pPr lvl="0"/>
            <a:r>
              <a:rPr lang="en-US" sz="2400" dirty="0" smtClean="0"/>
              <a:t>b)    Offshore</a:t>
            </a:r>
          </a:p>
          <a:p>
            <a:pPr lvl="0"/>
            <a:endParaRPr lang="en-GB" dirty="0"/>
          </a:p>
          <a:p>
            <a:r>
              <a:rPr lang="en-US" sz="2000" dirty="0"/>
              <a:t>b.1 shallow </a:t>
            </a:r>
            <a:r>
              <a:rPr lang="en-US" sz="2000" dirty="0" smtClean="0"/>
              <a:t>waters</a:t>
            </a:r>
          </a:p>
          <a:p>
            <a:endParaRPr lang="en-GB" sz="2000" dirty="0"/>
          </a:p>
          <a:p>
            <a:r>
              <a:rPr lang="en-US" sz="2000" dirty="0"/>
              <a:t>b.2 deep waters</a:t>
            </a:r>
            <a:endParaRPr lang="en-GB" sz="2000" dirty="0"/>
          </a:p>
          <a:p>
            <a:endParaRPr lang="en-US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8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2. Strategy continuation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4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97" y="1975386"/>
            <a:ext cx="207771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dirty="0" smtClean="0"/>
              <a:t>2.2. </a:t>
            </a:r>
            <a:r>
              <a:rPr lang="en-US" sz="2800" u="sng" dirty="0" smtClean="0"/>
              <a:t>Stage</a:t>
            </a:r>
            <a:endParaRPr lang="en-GB" sz="2800" u="sng" dirty="0"/>
          </a:p>
          <a:p>
            <a:r>
              <a:rPr lang="en-US" sz="2800" dirty="0"/>
              <a:t> </a:t>
            </a:r>
            <a:endParaRPr lang="en-GB" sz="2800" dirty="0"/>
          </a:p>
          <a:p>
            <a:pPr marL="457200" lvl="0" indent="-457200">
              <a:buAutoNum type="alphaLcParenR"/>
            </a:pPr>
            <a:r>
              <a:rPr lang="en-US" sz="2000" dirty="0" smtClean="0"/>
              <a:t>Frontier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b)     Traditional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c)      Mature</a:t>
            </a:r>
            <a:endParaRPr lang="en-GB" sz="2000" dirty="0"/>
          </a:p>
          <a:p>
            <a:endParaRPr lang="en-US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lvl="0">
              <a:spcAft>
                <a:spcPts val="1200"/>
              </a:spcAft>
              <a:tabLst>
                <a:tab pos="4151313" algn="r"/>
              </a:tabLst>
              <a:defRPr/>
            </a:pPr>
            <a:r>
              <a:rPr lang="en-US" sz="2200" dirty="0">
                <a:latin typeface="Arial Black"/>
                <a:cs typeface="Arial Black"/>
              </a:rPr>
              <a:t>2. Strategy continuation</a:t>
            </a: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5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74241" y="171180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 smtClean="0"/>
              <a:t>2.3. </a:t>
            </a:r>
            <a:r>
              <a:rPr lang="en-US" sz="2800" u="sng" dirty="0" smtClean="0"/>
              <a:t>Type </a:t>
            </a:r>
            <a:r>
              <a:rPr lang="en-US" sz="2800" u="sng" dirty="0"/>
              <a:t>of play </a:t>
            </a:r>
            <a:endParaRPr lang="en-GB" sz="2800" u="sng" dirty="0"/>
          </a:p>
          <a:p>
            <a:r>
              <a:rPr lang="en-US" sz="2800" dirty="0"/>
              <a:t> </a:t>
            </a:r>
            <a:endParaRPr lang="en-GB" sz="2800" dirty="0"/>
          </a:p>
          <a:p>
            <a:pPr marL="457200" lvl="0" indent="-457200">
              <a:buAutoNum type="alphaLcParenR"/>
            </a:pPr>
            <a:r>
              <a:rPr lang="en-GB" sz="2000" dirty="0" smtClean="0"/>
              <a:t>C</a:t>
            </a:r>
            <a:r>
              <a:rPr lang="en-US" sz="2000" dirty="0" err="1" smtClean="0"/>
              <a:t>onventional</a:t>
            </a:r>
            <a:endParaRPr lang="en-US" sz="2000" dirty="0" smtClean="0"/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b)     Unconventional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 smtClean="0"/>
              <a:t>Shale gas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/>
              <a:t>Tight Gas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/>
              <a:t>Shale Oil</a:t>
            </a:r>
          </a:p>
          <a:p>
            <a:pPr marL="342900" lvl="0" indent="-342900">
              <a:buFontTx/>
              <a:buChar char="-"/>
            </a:pPr>
            <a:r>
              <a:rPr lang="en-US" sz="2000" dirty="0" err="1" smtClean="0"/>
              <a:t>Etc</a:t>
            </a:r>
            <a:endParaRPr lang="en-GB" sz="2000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60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lvl="0">
              <a:spcAft>
                <a:spcPts val="1200"/>
              </a:spcAft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2. Strategy </a:t>
            </a:r>
            <a:r>
              <a:rPr lang="en-US" sz="2200" dirty="0">
                <a:latin typeface="Arial Black"/>
                <a:cs typeface="Arial Black"/>
              </a:rPr>
              <a:t>continuation</a:t>
            </a: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6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86954" y="1316924"/>
            <a:ext cx="418355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 smtClean="0"/>
              <a:t>2.4 </a:t>
            </a:r>
            <a:r>
              <a:rPr lang="en-US" sz="3200" u="sng" dirty="0" smtClean="0"/>
              <a:t>Level </a:t>
            </a:r>
            <a:r>
              <a:rPr lang="en-US" sz="3200" u="sng" dirty="0"/>
              <a:t>of exposure</a:t>
            </a:r>
            <a:endParaRPr lang="en-GB" sz="3200" u="sng" dirty="0"/>
          </a:p>
          <a:p>
            <a:r>
              <a:rPr lang="en-US" dirty="0"/>
              <a:t> </a:t>
            </a:r>
            <a:endParaRPr lang="en-GB" dirty="0"/>
          </a:p>
          <a:p>
            <a:pPr marL="457200" lvl="0" indent="-457200">
              <a:buAutoNum type="alphaLcParenR"/>
            </a:pPr>
            <a:r>
              <a:rPr lang="en-US" sz="2000" dirty="0" smtClean="0"/>
              <a:t>Political risk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b)    Security Risk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c)    Geological Risk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d)    Technical Risk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e)    Environmental Risk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f)     Financial </a:t>
            </a:r>
            <a:r>
              <a:rPr lang="en-US" sz="2000" dirty="0"/>
              <a:t>Risk (e.g. fiscal terms</a:t>
            </a:r>
            <a:r>
              <a:rPr lang="en-US" sz="2000" dirty="0" smtClean="0"/>
              <a:t>)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g)    Bureaucracy </a:t>
            </a:r>
            <a:r>
              <a:rPr lang="en-US" sz="2000" dirty="0"/>
              <a:t>Risks (e.g. delays)</a:t>
            </a:r>
            <a:endParaRPr lang="en-GB" sz="2000" dirty="0"/>
          </a:p>
          <a:p>
            <a:endParaRPr lang="en-US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78906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0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151313" algn="r"/>
              </a:tabLst>
              <a:defRPr/>
            </a:pPr>
            <a:r>
              <a:rPr lang="en-US" sz="2200" dirty="0" smtClean="0">
                <a:latin typeface="Arial Black"/>
                <a:cs typeface="Arial Black"/>
              </a:rPr>
              <a:t>3. Acquisition/Negotiation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7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5999" y="1765395"/>
            <a:ext cx="578059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lphaLcParenR"/>
            </a:pPr>
            <a:r>
              <a:rPr lang="en-US" sz="3200" u="sng" dirty="0" smtClean="0"/>
              <a:t>Bid </a:t>
            </a:r>
            <a:r>
              <a:rPr lang="en-US" sz="3200" u="sng" dirty="0"/>
              <a:t>round/Direct </a:t>
            </a:r>
            <a:r>
              <a:rPr lang="en-US" sz="3200" u="sng" dirty="0" smtClean="0"/>
              <a:t>Negotiation</a:t>
            </a:r>
          </a:p>
          <a:p>
            <a:pPr lvl="0"/>
            <a:endParaRPr lang="en-US" dirty="0" smtClean="0"/>
          </a:p>
          <a:p>
            <a:pPr lvl="0"/>
            <a:r>
              <a:rPr lang="en-US" sz="2000" dirty="0" smtClean="0"/>
              <a:t>- Concession </a:t>
            </a:r>
            <a:r>
              <a:rPr lang="en-US" sz="2000" dirty="0"/>
              <a:t>Agreement/</a:t>
            </a:r>
            <a:r>
              <a:rPr lang="en-US" sz="2000" dirty="0" err="1"/>
              <a:t>Licence</a:t>
            </a:r>
            <a:endParaRPr lang="en-GB" sz="2000" dirty="0"/>
          </a:p>
          <a:p>
            <a:pPr lvl="0"/>
            <a:r>
              <a:rPr lang="en-US" sz="2000" dirty="0" smtClean="0"/>
              <a:t>- PSC</a:t>
            </a:r>
            <a:endParaRPr lang="en-GB" sz="2000" dirty="0"/>
          </a:p>
          <a:p>
            <a:pPr lvl="0"/>
            <a:r>
              <a:rPr lang="en-US" sz="2000" dirty="0" smtClean="0"/>
              <a:t>- Service </a:t>
            </a:r>
            <a:r>
              <a:rPr lang="en-US" sz="2000" dirty="0"/>
              <a:t>Contract</a:t>
            </a:r>
            <a:endParaRPr lang="en-GB" sz="2000" dirty="0"/>
          </a:p>
          <a:p>
            <a:pPr lvl="0"/>
            <a:r>
              <a:rPr lang="en-US" sz="2000" dirty="0" smtClean="0"/>
              <a:t>- Hybrid</a:t>
            </a:r>
            <a:endParaRPr lang="en-GB" sz="2000" dirty="0"/>
          </a:p>
          <a:p>
            <a:pPr marL="342900" lvl="0" indent="-342900">
              <a:buAutoNum type="alphaLcParenR"/>
            </a:pPr>
            <a:endParaRPr lang="en-US" dirty="0" smtClean="0"/>
          </a:p>
          <a:p>
            <a:pPr lvl="0"/>
            <a:r>
              <a:rPr lang="en-GB" dirty="0" smtClean="0"/>
              <a:t>*JSA/JBA</a:t>
            </a:r>
          </a:p>
          <a:p>
            <a:pPr lvl="0"/>
            <a:endParaRPr lang="en-GB" dirty="0"/>
          </a:p>
          <a:p>
            <a:pPr lvl="0"/>
            <a:r>
              <a:rPr lang="en-US" sz="3200" dirty="0" smtClean="0"/>
              <a:t>b) </a:t>
            </a:r>
            <a:r>
              <a:rPr lang="en-US" sz="3200" u="sng" dirty="0" smtClean="0"/>
              <a:t>Farm</a:t>
            </a:r>
            <a:r>
              <a:rPr lang="en-US" sz="3200" u="sng" dirty="0"/>
              <a:t>-in </a:t>
            </a:r>
            <a:endParaRPr lang="en-US" sz="3200" u="sng" dirty="0" smtClean="0"/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sz="2000" dirty="0" smtClean="0"/>
              <a:t>FOA</a:t>
            </a:r>
          </a:p>
          <a:p>
            <a:pPr marL="285750" lvl="0" indent="-285750">
              <a:buFontTx/>
              <a:buChar char="-"/>
            </a:pPr>
            <a:r>
              <a:rPr lang="en-US" sz="2000" dirty="0" smtClean="0"/>
              <a:t>JOA</a:t>
            </a:r>
            <a:endParaRPr lang="en-GB" sz="2000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5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lvl="0">
              <a:spcAft>
                <a:spcPts val="1200"/>
              </a:spcAft>
              <a:tabLst>
                <a:tab pos="4151313" algn="r"/>
              </a:tabLst>
              <a:defRPr/>
            </a:pPr>
            <a:r>
              <a:rPr lang="en-US" sz="2200" dirty="0">
                <a:latin typeface="Arial Black"/>
                <a:cs typeface="Arial Black"/>
              </a:rPr>
              <a:t>5</a:t>
            </a:r>
            <a:r>
              <a:rPr lang="en-US" sz="2200" dirty="0" smtClean="0">
                <a:latin typeface="Arial Black"/>
                <a:cs typeface="Arial Black"/>
              </a:rPr>
              <a:t>. Investment Protections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8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86954" y="1316924"/>
            <a:ext cx="39584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en-GB" dirty="0"/>
          </a:p>
          <a:p>
            <a:pPr marL="342900" lvl="0" indent="-342900">
              <a:buAutoNum type="alphaLcParenR"/>
            </a:pPr>
            <a:r>
              <a:rPr lang="en-US" sz="2800" dirty="0" smtClean="0"/>
              <a:t>  BIT</a:t>
            </a:r>
          </a:p>
          <a:p>
            <a:pPr lvl="0"/>
            <a:endParaRPr lang="en-GB" sz="2800" dirty="0"/>
          </a:p>
          <a:p>
            <a:pPr lvl="0"/>
            <a:r>
              <a:rPr lang="en-US" sz="2800" dirty="0" smtClean="0"/>
              <a:t>b)   DTT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 smtClean="0"/>
              <a:t>c) </a:t>
            </a:r>
            <a:r>
              <a:rPr lang="en-US" sz="2800" dirty="0" smtClean="0"/>
              <a:t>   </a:t>
            </a:r>
            <a:r>
              <a:rPr lang="en-US" sz="2800" dirty="0" err="1" smtClean="0"/>
              <a:t>Stabilisation</a:t>
            </a:r>
            <a:r>
              <a:rPr lang="en-US" sz="2800" dirty="0" smtClean="0"/>
              <a:t> Provision</a:t>
            </a:r>
            <a:endParaRPr lang="en-GB" sz="2800" dirty="0"/>
          </a:p>
          <a:p>
            <a:endParaRPr lang="en-US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0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1158.37543.2528.875338.3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220" y="57404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152" tIns="27432" rIns="7315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151313" algn="r"/>
              </a:tabLst>
              <a:defRPr/>
            </a:pPr>
            <a:r>
              <a:rPr lang="en-US" sz="2200" dirty="0">
                <a:latin typeface="Arial Black"/>
                <a:cs typeface="Arial Black"/>
              </a:rPr>
              <a:t>6</a:t>
            </a:r>
            <a:r>
              <a:rPr lang="en-US" sz="2200" dirty="0" smtClean="0">
                <a:latin typeface="Arial Black"/>
                <a:cs typeface="Arial Black"/>
              </a:rPr>
              <a:t>. Structure of the Investment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234" name="1187.2543.25345.625338.37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4737" y="1447800"/>
            <a:ext cx="3489325" cy="4784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45720" rIns="73152" bIns="7315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1796" y="6564331"/>
            <a:ext cx="392798" cy="365125"/>
          </a:xfrm>
        </p:spPr>
        <p:txBody>
          <a:bodyPr/>
          <a:lstStyle/>
          <a:p>
            <a:pPr algn="ctr"/>
            <a:fld id="{26D65AFE-2CB8-41BF-A712-AEA55AD55FB4}" type="slidenum">
              <a:rPr lang="pt-BR" smtClean="0"/>
              <a:pPr algn="ctr"/>
              <a:t>9</a:t>
            </a:fld>
            <a:endParaRPr lang="pt-B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87680" y="95504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" y="6228080"/>
            <a:ext cx="8260080" cy="10160"/>
          </a:xfrm>
          <a:prstGeom prst="line">
            <a:avLst/>
          </a:prstGeom>
          <a:ln w="25400" cap="flat" cmpd="dbl">
            <a:solidFill>
              <a:schemeClr val="tx2">
                <a:lumMod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11" y="6328747"/>
            <a:ext cx="1219200" cy="4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5999" y="1765395"/>
            <a:ext cx="57805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a) Is </a:t>
            </a:r>
            <a:r>
              <a:rPr lang="en-US" sz="2000" dirty="0"/>
              <a:t>it required a local </a:t>
            </a:r>
            <a:r>
              <a:rPr lang="en-US" sz="2000" dirty="0" smtClean="0"/>
              <a:t>company by the local law?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 smtClean="0"/>
              <a:t>b) If </a:t>
            </a:r>
            <a:r>
              <a:rPr lang="en-US" sz="2000" dirty="0"/>
              <a:t>so should it be a subsidiary or a branch</a:t>
            </a:r>
            <a:r>
              <a:rPr lang="en-US" sz="2000" dirty="0" smtClean="0"/>
              <a:t>? What is the most efficient legal structure?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c) Should you have one block per contract ?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d) Should you have one contract per company?</a:t>
            </a:r>
          </a:p>
          <a:p>
            <a:pPr marL="342900" lvl="0" indent="-342900">
              <a:buFontTx/>
              <a:buChar char="-"/>
            </a:pPr>
            <a:endParaRPr lang="en-GB" sz="2000" dirty="0"/>
          </a:p>
        </p:txBody>
      </p:sp>
      <p:pic>
        <p:nvPicPr>
          <p:cNvPr id="9" name="Picture 8" descr="STR_HOLD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6267148"/>
            <a:ext cx="1387548" cy="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TSCALABLE" val="No"/>
  <p:tag name="CHARTLIBVERSION" val="NO VALUE"/>
  <p:tag name="DDVERSION" val="2.0"/>
  <p:tag name="FONTCOLOR" val="NO VALUE"/>
  <p:tag name="LINECOLOR" val="NO VALUE"/>
  <p:tag name="TYPE" val="NO VALUE"/>
  <p:tag name="DEVICE" val="Canon Colorpass 1000"/>
  <p:tag name="FILLFORECOLOR" val="Transparent"/>
  <p:tag name="SUBOBJECTID" val="GraphicBackgroundWH"/>
  <p:tag name="OBJECTID" val="GraphicBackgroundWH"/>
  <p:tag name="SOURCE" val="GraphicObjects.ppt!Graphic Background with Header17"/>
  <p:tag name="LEFT" val="43.2"/>
  <p:tag name="TOP" val="187.2"/>
  <p:tag name="HEIGHT" val="345.6"/>
  <p:tag name="LINEWEIGHT" val="0.5"/>
  <p:tag name="WIDTH" val="338.4"/>
  <p:tag name="PLACEHOLDERSIZE" val="17"/>
  <p:tag name="ANCHORPOINT" val="1"/>
  <p:tag name="CHARTTYPE" val="Graphic Border with Header"/>
  <p:tag name="CHARTNAME" val="ShapeChar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TextBoxHeading"/>
  <p:tag name="OBJECTID" val="GraphicBackgroundWH"/>
  <p:tag name="LEFT" val="43.2"/>
  <p:tag name="TOP" val="158.4"/>
  <p:tag name="HEIGHT" val="28.8"/>
  <p:tag name="WIDTH" val="338.4"/>
  <p:tag name="PLACEHOLDERSIZE" val="17"/>
  <p:tag name="ANCHORPOINT" val="1"/>
  <p:tag name="CHARTTYPE" val="Graphic Border with Header"/>
  <p:tag name="CHARTNAME" val="ShapeChart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71530</TotalTime>
  <Words>178</Words>
  <Application>Microsoft Office PowerPoint</Application>
  <PresentationFormat>Pokaz na ekranie (4:3)</PresentationFormat>
  <Paragraphs>125</Paragraphs>
  <Slides>12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Tema do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 Oliva</dc:creator>
  <cp:lastModifiedBy>Tadeusz</cp:lastModifiedBy>
  <cp:revision>996</cp:revision>
  <cp:lastPrinted>2012-02-14T19:20:30Z</cp:lastPrinted>
  <dcterms:created xsi:type="dcterms:W3CDTF">2012-02-13T19:42:50Z</dcterms:created>
  <dcterms:modified xsi:type="dcterms:W3CDTF">2013-02-18T16:47:37Z</dcterms:modified>
</cp:coreProperties>
</file>